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2" r:id="rId9"/>
    <p:sldId id="263" r:id="rId10"/>
    <p:sldId id="264" r:id="rId11"/>
    <p:sldId id="265" r:id="rId12"/>
    <p:sldId id="266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4607" autoAdjust="0"/>
  </p:normalViewPr>
  <p:slideViewPr>
    <p:cSldViewPr>
      <p:cViewPr varScale="1">
        <p:scale>
          <a:sx n="69" d="100"/>
          <a:sy n="69" d="100"/>
        </p:scale>
        <p:origin x="-139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989018-7C0C-4679-B906-6CAF4267B048}" type="datetimeFigureOut">
              <a:rPr lang="en-US" smtClean="0"/>
              <a:pPr/>
              <a:t>20-Sep-16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F8A20B-F578-4A38-861D-019CB9636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C29653C-5A3D-4B17-983A-2980BA1D0A1F}" type="datetimeFigureOut">
              <a:rPr lang="en-US" smtClean="0"/>
              <a:pPr/>
              <a:t>20-Sep-16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C29653C-5A3D-4B17-983A-2980BA1D0A1F}" type="datetimeFigureOut">
              <a:rPr lang="en-US" smtClean="0"/>
              <a:pPr/>
              <a:t>20-Sep-16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C29653C-5A3D-4B17-983A-2980BA1D0A1F}" type="datetimeFigureOut">
              <a:rPr lang="en-US" smtClean="0"/>
              <a:pPr/>
              <a:t>20-Sep-16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653C-5A3D-4B17-983A-2980BA1D0A1F}" type="datetimeFigureOut">
              <a:rPr lang="en-US" smtClean="0"/>
              <a:pPr/>
              <a:t>20-Sep-16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653C-5A3D-4B17-983A-2980BA1D0A1F}" type="datetimeFigureOut">
              <a:rPr lang="en-US" smtClean="0"/>
              <a:pPr/>
              <a:t>20-Sep-16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C29653C-5A3D-4B17-983A-2980BA1D0A1F}" type="datetimeFigureOut">
              <a:rPr lang="en-US" smtClean="0"/>
              <a:pPr/>
              <a:t>20-Sep-16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653C-5A3D-4B17-983A-2980BA1D0A1F}" type="datetimeFigureOut">
              <a:rPr lang="en-US" smtClean="0"/>
              <a:pPr/>
              <a:t>20-Sep-16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C29653C-5A3D-4B17-983A-2980BA1D0A1F}" type="datetimeFigureOut">
              <a:rPr lang="en-US" smtClean="0"/>
              <a:pPr/>
              <a:t>20-Sep-16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C29653C-5A3D-4B17-983A-2980BA1D0A1F}" type="datetimeFigureOut">
              <a:rPr lang="en-US" smtClean="0"/>
              <a:pPr/>
              <a:t>20-Sep-16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653C-5A3D-4B17-983A-2980BA1D0A1F}" type="datetimeFigureOut">
              <a:rPr lang="en-US" smtClean="0"/>
              <a:pPr/>
              <a:t>20-Sep-16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9653C-5A3D-4B17-983A-2980BA1D0A1F}" type="datetimeFigureOut">
              <a:rPr lang="en-US" smtClean="0"/>
              <a:pPr/>
              <a:t>20-Sep-16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C29653C-5A3D-4B17-983A-2980BA1D0A1F}" type="datetimeFigureOut">
              <a:rPr lang="en-US" smtClean="0"/>
              <a:pPr/>
              <a:t>20-Sep-16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DCC2D22-2471-4AEF-9556-63EDA9A91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400" y="685800"/>
            <a:ext cx="6172200" cy="1589562"/>
          </a:xfrm>
        </p:spPr>
        <p:txBody>
          <a:bodyPr>
            <a:normAutofit/>
          </a:bodyPr>
          <a:lstStyle/>
          <a:p>
            <a:pPr algn="r"/>
            <a:r>
              <a:rPr lang="en-US" sz="4800" dirty="0" smtClean="0">
                <a:solidFill>
                  <a:schemeClr val="tx1"/>
                </a:solidFill>
              </a:rPr>
              <a:t>D</a:t>
            </a:r>
            <a:r>
              <a:rPr lang="en-US" sz="4400" dirty="0" smtClean="0">
                <a:solidFill>
                  <a:schemeClr val="tx1"/>
                </a:solidFill>
              </a:rPr>
              <a:t>epartment </a:t>
            </a:r>
            <a:r>
              <a:rPr lang="en-US" sz="5400" dirty="0" smtClean="0">
                <a:solidFill>
                  <a:schemeClr val="tx1"/>
                </a:solidFill>
              </a:rPr>
              <a:t>o</a:t>
            </a:r>
            <a:r>
              <a:rPr lang="en-US" sz="4400" dirty="0" smtClean="0">
                <a:solidFill>
                  <a:schemeClr val="tx1"/>
                </a:solidFill>
              </a:rPr>
              <a:t>f </a:t>
            </a:r>
            <a:r>
              <a:rPr lang="en-US" sz="5400" dirty="0" smtClean="0">
                <a:solidFill>
                  <a:schemeClr val="tx1"/>
                </a:solidFill>
              </a:rPr>
              <a:t>m</a:t>
            </a:r>
            <a:r>
              <a:rPr lang="en-US" sz="4400" dirty="0" smtClean="0">
                <a:solidFill>
                  <a:schemeClr val="tx1"/>
                </a:solidFill>
              </a:rPr>
              <a:t>athematics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3886200"/>
            <a:ext cx="6172200" cy="1371600"/>
          </a:xfrm>
        </p:spPr>
        <p:txBody>
          <a:bodyPr>
            <a:normAutofit/>
          </a:bodyPr>
          <a:lstStyle/>
          <a:p>
            <a:pPr algn="r"/>
            <a:r>
              <a:rPr lang="en-US" sz="2400" dirty="0" smtClean="0">
                <a:solidFill>
                  <a:schemeClr val="tx1"/>
                </a:solidFill>
              </a:rPr>
              <a:t>SGGSJ GOVERNMENT COLLEGE </a:t>
            </a:r>
          </a:p>
          <a:p>
            <a:pPr algn="r"/>
            <a:r>
              <a:rPr lang="en-US" sz="2400" dirty="0" smtClean="0">
                <a:solidFill>
                  <a:schemeClr val="tx1"/>
                </a:solidFill>
              </a:rPr>
              <a:t>PAONTA SAHIB</a:t>
            </a:r>
          </a:p>
          <a:p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590800" y="2895600"/>
            <a:ext cx="57912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57400" y="1219200"/>
            <a:ext cx="6096000" cy="56938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100" b="1" dirty="0" smtClean="0">
                <a:solidFill>
                  <a:schemeClr val="tx1"/>
                </a:solidFill>
              </a:rPr>
              <a:t>COURSE NAME : ALGEBRA</a:t>
            </a:r>
            <a:endParaRPr lang="en-US" sz="3100" b="1" dirty="0"/>
          </a:p>
        </p:txBody>
      </p:sp>
      <p:sp>
        <p:nvSpPr>
          <p:cNvPr id="4" name="Rectangle 3"/>
          <p:cNvSpPr/>
          <p:nvPr/>
        </p:nvSpPr>
        <p:spPr>
          <a:xfrm>
            <a:off x="3048000" y="3657600"/>
            <a:ext cx="4323620" cy="55399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3000" b="1" dirty="0" smtClean="0">
                <a:solidFill>
                  <a:schemeClr val="tx1"/>
                </a:solidFill>
              </a:rPr>
              <a:t>COURSE CODE : 202</a:t>
            </a:r>
            <a:endParaRPr lang="en-US" sz="3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5600" y="533400"/>
            <a:ext cx="3352800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u="sng" dirty="0" smtClean="0">
                <a:solidFill>
                  <a:schemeClr val="tx1"/>
                </a:solidFill>
              </a:rPr>
              <a:t>CONTENTS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1828800"/>
            <a:ext cx="7772400" cy="406265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8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SOME </a:t>
            </a:r>
            <a:r>
              <a:rPr lang="en-US" sz="2400" dirty="0" smtClean="0"/>
              <a:t>IMPORTANT ELEMENTARY  </a:t>
            </a:r>
            <a:r>
              <a:rPr lang="en-US" sz="2400" dirty="0" smtClean="0"/>
              <a:t>PROPERTIES  OF A GROUP</a:t>
            </a:r>
          </a:p>
          <a:p>
            <a:r>
              <a:rPr lang="en-US" sz="2400" dirty="0" smtClean="0"/>
              <a:t>               (</a:t>
            </a:r>
            <a:r>
              <a:rPr lang="en-US" sz="2400" dirty="0" err="1" smtClean="0"/>
              <a:t>i</a:t>
            </a:r>
            <a:r>
              <a:rPr lang="en-US" sz="2400" dirty="0" smtClean="0"/>
              <a:t>) </a:t>
            </a:r>
            <a:r>
              <a:rPr lang="en-US" sz="2200" dirty="0" smtClean="0"/>
              <a:t>UNIQUENESS OF IDENTITY ELEMENT</a:t>
            </a:r>
          </a:p>
          <a:p>
            <a:endParaRPr lang="en-US" sz="600" dirty="0" smtClean="0"/>
          </a:p>
          <a:p>
            <a:r>
              <a:rPr lang="en-US" sz="2200" dirty="0" smtClean="0"/>
              <a:t>                (ii) UNIQUENESS OF INVERSE ELEMENT</a:t>
            </a:r>
          </a:p>
          <a:p>
            <a:endParaRPr lang="en-US" sz="600" dirty="0" smtClean="0"/>
          </a:p>
          <a:p>
            <a:r>
              <a:rPr lang="en-US" sz="2200" dirty="0" smtClean="0"/>
              <a:t>                (iii) CANCELLATION LAWS HOLD IN GROUP</a:t>
            </a:r>
          </a:p>
          <a:p>
            <a:endParaRPr lang="en-US" sz="600" dirty="0" smtClean="0"/>
          </a:p>
          <a:p>
            <a:r>
              <a:rPr lang="en-US" sz="2200" dirty="0" smtClean="0"/>
              <a:t>                (iv) REVERSAL LAW FOR INVERSE OF THE PRODUCT</a:t>
            </a:r>
          </a:p>
          <a:p>
            <a:endParaRPr lang="en-US" sz="8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ORDER OF AN ELEMENT</a:t>
            </a:r>
          </a:p>
          <a:p>
            <a:endParaRPr lang="en-US" sz="8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THEOREM BASED ON ORDER OF AN ELEMENT</a:t>
            </a:r>
          </a:p>
          <a:p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66800" y="228600"/>
            <a:ext cx="6934200" cy="113877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400" b="1" dirty="0" smtClean="0"/>
              <a:t>ELEMENTARY PROPERTIES OF A GROUP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600200"/>
            <a:ext cx="7924800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/>
            <a:r>
              <a:rPr lang="en-US" sz="2600" dirty="0" smtClean="0"/>
              <a:t>I. </a:t>
            </a:r>
            <a:r>
              <a:rPr lang="en-US" sz="2600" b="1" u="sng" dirty="0" smtClean="0"/>
              <a:t>UNIQUENESS OF IDENTITY ELEMENT</a:t>
            </a:r>
          </a:p>
          <a:p>
            <a:pPr marL="571500" indent="-571500"/>
            <a:endParaRPr lang="en-US" sz="800" b="1" u="sng" dirty="0" smtClean="0"/>
          </a:p>
          <a:p>
            <a:pPr marL="571500" indent="-571500"/>
            <a:r>
              <a:rPr lang="en-US" sz="2600" dirty="0" smtClean="0"/>
              <a:t>       The </a:t>
            </a:r>
            <a:r>
              <a:rPr lang="en-US" sz="2600" dirty="0" err="1" smtClean="0"/>
              <a:t>identiy</a:t>
            </a:r>
            <a:r>
              <a:rPr lang="en-US" sz="2600" dirty="0" smtClean="0"/>
              <a:t> element of a group is unique</a:t>
            </a:r>
          </a:p>
          <a:p>
            <a:pPr marL="571500" indent="-571500"/>
            <a:r>
              <a:rPr lang="en-US" sz="2600" b="1" dirty="0" smtClean="0"/>
              <a:t>Proof: </a:t>
            </a:r>
            <a:r>
              <a:rPr lang="en-US" sz="2600" dirty="0" smtClean="0"/>
              <a:t>If possible, suppose that </a:t>
            </a:r>
            <a:r>
              <a:rPr lang="en-US" sz="2600" i="1" dirty="0" smtClean="0"/>
              <a:t>e</a:t>
            </a:r>
            <a:r>
              <a:rPr lang="en-US" sz="2600" i="1" baseline="-25000" dirty="0" smtClean="0"/>
              <a:t>1</a:t>
            </a:r>
            <a:r>
              <a:rPr lang="en-US" sz="2600" dirty="0" smtClean="0"/>
              <a:t>, </a:t>
            </a:r>
            <a:r>
              <a:rPr lang="en-US" sz="2600" i="1" dirty="0" smtClean="0"/>
              <a:t>e</a:t>
            </a:r>
            <a:r>
              <a:rPr lang="en-US" sz="2600" i="1" baseline="-25000" dirty="0" smtClean="0"/>
              <a:t>2</a:t>
            </a:r>
            <a:r>
              <a:rPr lang="en-US" sz="2600" dirty="0" smtClean="0"/>
              <a:t> are two identity elements of a group &lt;G, </a:t>
            </a:r>
            <a:r>
              <a:rPr lang="en-US" sz="2600" dirty="0" smtClean="0">
                <a:sym typeface="Symbol"/>
              </a:rPr>
              <a:t>&gt;.</a:t>
            </a:r>
            <a:endParaRPr lang="en-US" sz="2600" dirty="0" smtClean="0"/>
          </a:p>
          <a:p>
            <a:pPr marL="571500" indent="-571500"/>
            <a:r>
              <a:rPr lang="en-US" sz="2800" b="1" dirty="0" smtClean="0">
                <a:sym typeface="Symbol"/>
              </a:rPr>
              <a:t> </a:t>
            </a:r>
            <a:r>
              <a:rPr lang="en-US" sz="2600" b="1" dirty="0" smtClean="0">
                <a:sym typeface="Symbol"/>
              </a:rPr>
              <a:t></a:t>
            </a:r>
            <a:r>
              <a:rPr lang="en-US" sz="2800" b="1" dirty="0" smtClean="0">
                <a:sym typeface="Symbol"/>
              </a:rPr>
              <a:t>     </a:t>
            </a:r>
            <a:r>
              <a:rPr lang="en-US" sz="2600" i="1" dirty="0" smtClean="0">
                <a:sym typeface="Symbol"/>
              </a:rPr>
              <a:t>e</a:t>
            </a:r>
            <a:r>
              <a:rPr lang="en-US" sz="2600" baseline="-25000" dirty="0" smtClean="0">
                <a:sym typeface="Symbol"/>
              </a:rPr>
              <a:t>1</a:t>
            </a:r>
            <a:r>
              <a:rPr lang="en-US" sz="2600" dirty="0" smtClean="0">
                <a:sym typeface="Symbol"/>
              </a:rPr>
              <a:t> </a:t>
            </a:r>
            <a:r>
              <a:rPr lang="en-US" sz="2600" b="1" dirty="0" smtClean="0">
                <a:sym typeface="Symbol"/>
              </a:rPr>
              <a:t> </a:t>
            </a:r>
            <a:r>
              <a:rPr lang="en-US" sz="2600" i="1" dirty="0" smtClean="0">
                <a:sym typeface="Symbol"/>
              </a:rPr>
              <a:t>e</a:t>
            </a:r>
            <a:r>
              <a:rPr lang="en-US" sz="2600" baseline="-25000" dirty="0" smtClean="0">
                <a:sym typeface="Symbol"/>
              </a:rPr>
              <a:t>2</a:t>
            </a:r>
            <a:r>
              <a:rPr lang="en-US" sz="2600" dirty="0" smtClean="0">
                <a:sym typeface="Symbol"/>
              </a:rPr>
              <a:t> =</a:t>
            </a:r>
            <a:r>
              <a:rPr lang="en-US" sz="2600" i="1" dirty="0" smtClean="0">
                <a:sym typeface="Symbol"/>
              </a:rPr>
              <a:t> e</a:t>
            </a:r>
            <a:r>
              <a:rPr lang="en-US" sz="2600" baseline="-25000" dirty="0" smtClean="0">
                <a:sym typeface="Symbol"/>
              </a:rPr>
              <a:t>2     </a:t>
            </a:r>
            <a:r>
              <a:rPr lang="en-US" sz="2600" dirty="0" smtClean="0">
                <a:sym typeface="Symbol"/>
              </a:rPr>
              <a:t> </a:t>
            </a:r>
            <a:r>
              <a:rPr lang="en-US" sz="2600" baseline="-25000" dirty="0" smtClean="0">
                <a:sym typeface="Symbol"/>
              </a:rPr>
              <a:t>      </a:t>
            </a:r>
            <a:r>
              <a:rPr lang="en-US" sz="2600" dirty="0" smtClean="0">
                <a:sym typeface="Symbol"/>
              </a:rPr>
              <a:t>(Since</a:t>
            </a:r>
            <a:r>
              <a:rPr lang="en-US" sz="2600" i="1" dirty="0" smtClean="0">
                <a:sym typeface="Symbol"/>
              </a:rPr>
              <a:t> e</a:t>
            </a:r>
            <a:r>
              <a:rPr lang="en-US" sz="2600" baseline="-25000" dirty="0" smtClean="0">
                <a:sym typeface="Symbol"/>
              </a:rPr>
              <a:t>1</a:t>
            </a:r>
            <a:r>
              <a:rPr lang="en-US" sz="2600" dirty="0" smtClean="0">
                <a:sym typeface="Symbol"/>
              </a:rPr>
              <a:t> is identity element)</a:t>
            </a:r>
          </a:p>
          <a:p>
            <a:pPr marL="571500" indent="-571500"/>
            <a:r>
              <a:rPr lang="en-US" sz="2600" b="1" dirty="0" smtClean="0">
                <a:sym typeface="Symbol"/>
              </a:rPr>
              <a:t>                                                          </a:t>
            </a:r>
            <a:r>
              <a:rPr lang="en-US" sz="2600" dirty="0" smtClean="0">
                <a:sym typeface="Symbol"/>
              </a:rPr>
              <a:t>…(1)</a:t>
            </a:r>
            <a:endParaRPr lang="en-US" sz="2600" b="1" dirty="0" smtClean="0"/>
          </a:p>
          <a:p>
            <a:endParaRPr lang="en-US" sz="900" b="1" u="sng" dirty="0" smtClean="0"/>
          </a:p>
          <a:p>
            <a:pPr marL="571500" indent="-571500" algn="just"/>
            <a:r>
              <a:rPr lang="en-US" sz="2400" b="1" dirty="0" smtClean="0">
                <a:sym typeface="Symbol"/>
              </a:rPr>
              <a:t> </a:t>
            </a:r>
            <a:r>
              <a:rPr lang="en-US" sz="2600" dirty="0" smtClean="0">
                <a:sym typeface="Symbol"/>
              </a:rPr>
              <a:t>also</a:t>
            </a:r>
            <a:r>
              <a:rPr lang="en-US" sz="2400" dirty="0" smtClean="0">
                <a:sym typeface="Symbol"/>
              </a:rPr>
              <a:t>  </a:t>
            </a:r>
            <a:r>
              <a:rPr lang="en-US" sz="2600" i="1" dirty="0" smtClean="0">
                <a:sym typeface="Symbol"/>
              </a:rPr>
              <a:t>e</a:t>
            </a:r>
            <a:r>
              <a:rPr lang="en-US" sz="2600" baseline="-25000" dirty="0" smtClean="0">
                <a:sym typeface="Symbol"/>
              </a:rPr>
              <a:t>1</a:t>
            </a:r>
            <a:r>
              <a:rPr lang="en-US" sz="2600" dirty="0" smtClean="0">
                <a:sym typeface="Symbol"/>
              </a:rPr>
              <a:t> </a:t>
            </a:r>
            <a:r>
              <a:rPr lang="en-US" sz="2600" b="1" dirty="0" smtClean="0">
                <a:sym typeface="Symbol"/>
              </a:rPr>
              <a:t> </a:t>
            </a:r>
            <a:r>
              <a:rPr lang="en-US" sz="2600" i="1" dirty="0" smtClean="0">
                <a:sym typeface="Symbol"/>
              </a:rPr>
              <a:t>e</a:t>
            </a:r>
            <a:r>
              <a:rPr lang="en-US" sz="2600" baseline="-25000" dirty="0" smtClean="0">
                <a:sym typeface="Symbol"/>
              </a:rPr>
              <a:t>2</a:t>
            </a:r>
            <a:r>
              <a:rPr lang="en-US" sz="2600" dirty="0" smtClean="0">
                <a:sym typeface="Symbol"/>
              </a:rPr>
              <a:t> = </a:t>
            </a:r>
            <a:r>
              <a:rPr lang="en-US" sz="2600" i="1" dirty="0" smtClean="0">
                <a:sym typeface="Symbol"/>
              </a:rPr>
              <a:t>e</a:t>
            </a:r>
            <a:r>
              <a:rPr lang="en-US" sz="2600" baseline="-25000" dirty="0" smtClean="0">
                <a:sym typeface="Symbol"/>
              </a:rPr>
              <a:t>1             </a:t>
            </a:r>
            <a:r>
              <a:rPr lang="en-US" sz="2600" dirty="0" smtClean="0">
                <a:sym typeface="Symbol"/>
              </a:rPr>
              <a:t>(Since</a:t>
            </a:r>
            <a:r>
              <a:rPr lang="en-US" sz="2600" i="1" dirty="0" smtClean="0">
                <a:sym typeface="Symbol"/>
              </a:rPr>
              <a:t> e</a:t>
            </a:r>
            <a:r>
              <a:rPr lang="en-US" sz="2600" baseline="-25000" dirty="0" smtClean="0">
                <a:sym typeface="Symbol"/>
              </a:rPr>
              <a:t>2</a:t>
            </a:r>
            <a:r>
              <a:rPr lang="en-US" sz="2600" dirty="0" smtClean="0">
                <a:sym typeface="Symbol"/>
              </a:rPr>
              <a:t> is identity element)</a:t>
            </a:r>
          </a:p>
          <a:p>
            <a:pPr marL="571500" indent="-571500" algn="just"/>
            <a:r>
              <a:rPr lang="en-US" sz="2600" dirty="0" smtClean="0">
                <a:sym typeface="Symbol"/>
              </a:rPr>
              <a:t>                                                            …(2)</a:t>
            </a:r>
          </a:p>
          <a:p>
            <a:pPr marL="571500" indent="-571500" algn="just"/>
            <a:r>
              <a:rPr lang="en-US" sz="2600" dirty="0" smtClean="0">
                <a:sym typeface="Symbol"/>
              </a:rPr>
              <a:t>Thus        </a:t>
            </a:r>
            <a:r>
              <a:rPr lang="en-US" sz="2600" i="1" dirty="0" smtClean="0">
                <a:sym typeface="Symbol"/>
              </a:rPr>
              <a:t>e</a:t>
            </a:r>
            <a:r>
              <a:rPr lang="en-US" sz="2600" baseline="-25000" dirty="0" smtClean="0">
                <a:sym typeface="Symbol"/>
              </a:rPr>
              <a:t>1</a:t>
            </a:r>
            <a:r>
              <a:rPr lang="en-US" sz="2600" dirty="0" smtClean="0">
                <a:sym typeface="Symbol"/>
              </a:rPr>
              <a:t> = </a:t>
            </a:r>
            <a:r>
              <a:rPr lang="en-US" sz="2600" i="1" dirty="0" smtClean="0">
                <a:sym typeface="Symbol"/>
              </a:rPr>
              <a:t>e</a:t>
            </a:r>
            <a:r>
              <a:rPr lang="en-US" sz="2600" baseline="-25000" dirty="0" smtClean="0">
                <a:sym typeface="Symbol"/>
              </a:rPr>
              <a:t>2 </a:t>
            </a:r>
            <a:r>
              <a:rPr lang="en-US" sz="2600" dirty="0" smtClean="0">
                <a:sym typeface="Symbol"/>
              </a:rPr>
              <a:t>         [From (1) and (2)]</a:t>
            </a:r>
          </a:p>
          <a:p>
            <a:pPr marL="571500" indent="-571500" algn="just"/>
            <a:r>
              <a:rPr lang="en-US" sz="2600" b="1" dirty="0" smtClean="0">
                <a:sym typeface="Symbol"/>
              </a:rPr>
              <a:t>   </a:t>
            </a:r>
            <a:r>
              <a:rPr lang="en-US" sz="2600" dirty="0" smtClean="0">
                <a:sym typeface="Symbol"/>
              </a:rPr>
              <a:t>The identity element of a group is unique.</a:t>
            </a:r>
            <a:endParaRPr lang="en-US" sz="2600" dirty="0" smtClean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143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28600"/>
            <a:ext cx="792480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ym typeface="Symbol"/>
              </a:rPr>
              <a:t>II. </a:t>
            </a:r>
            <a:r>
              <a:rPr lang="en-US" sz="2600" b="1" u="sng" dirty="0" smtClean="0">
                <a:sym typeface="Symbol"/>
              </a:rPr>
              <a:t>UNIQUENESS OF INVERSE </a:t>
            </a:r>
            <a:r>
              <a:rPr lang="en-US" sz="2600" b="1" u="sng" dirty="0" smtClean="0">
                <a:sym typeface="Symbol"/>
              </a:rPr>
              <a:t>ELEMENT</a:t>
            </a:r>
          </a:p>
          <a:p>
            <a:endParaRPr lang="en-US" sz="800" b="1" dirty="0">
              <a:sym typeface="Symbol"/>
            </a:endParaRPr>
          </a:p>
          <a:p>
            <a:r>
              <a:rPr lang="en-US" sz="2600" dirty="0" smtClean="0">
                <a:sym typeface="Symbol"/>
              </a:rPr>
              <a:t>          The inverse of each element of a group is unique.</a:t>
            </a:r>
          </a:p>
          <a:p>
            <a:r>
              <a:rPr lang="en-US" sz="2600" b="1" dirty="0" smtClean="0">
                <a:sym typeface="Symbol"/>
              </a:rPr>
              <a:t>Proof: </a:t>
            </a:r>
            <a:r>
              <a:rPr lang="en-US" sz="2600" dirty="0" smtClean="0">
                <a:sym typeface="Symbol"/>
              </a:rPr>
              <a:t>Let e be the identity element of the group &lt;G,&gt; and </a:t>
            </a:r>
            <a:r>
              <a:rPr lang="en-US" sz="2600" dirty="0" err="1" smtClean="0">
                <a:sym typeface="Symbol"/>
              </a:rPr>
              <a:t>aG</a:t>
            </a:r>
            <a:r>
              <a:rPr lang="en-US" sz="2600" dirty="0" smtClean="0">
                <a:sym typeface="Symbol"/>
              </a:rPr>
              <a:t> be an </a:t>
            </a:r>
            <a:r>
              <a:rPr lang="en-US" sz="2600" dirty="0" err="1" smtClean="0">
                <a:sym typeface="Symbol"/>
              </a:rPr>
              <a:t>arbitary</a:t>
            </a:r>
            <a:r>
              <a:rPr lang="en-US" sz="2600" dirty="0" smtClean="0">
                <a:sym typeface="Symbol"/>
              </a:rPr>
              <a:t> element.</a:t>
            </a:r>
          </a:p>
          <a:p>
            <a:r>
              <a:rPr lang="en-US" sz="2600" dirty="0" smtClean="0">
                <a:sym typeface="Symbol"/>
              </a:rPr>
              <a:t>If possible, let b</a:t>
            </a:r>
            <a:r>
              <a:rPr lang="en-US" sz="2600" baseline="-25000" dirty="0" smtClean="0">
                <a:sym typeface="Symbol"/>
              </a:rPr>
              <a:t>1</a:t>
            </a:r>
            <a:r>
              <a:rPr lang="en-US" sz="2600" dirty="0" smtClean="0">
                <a:sym typeface="Symbol"/>
              </a:rPr>
              <a:t>, b</a:t>
            </a:r>
            <a:r>
              <a:rPr lang="en-US" sz="2600" baseline="-25000" dirty="0" smtClean="0">
                <a:sym typeface="Symbol"/>
              </a:rPr>
              <a:t>2</a:t>
            </a:r>
            <a:r>
              <a:rPr lang="en-US" sz="2600" dirty="0" smtClean="0">
                <a:sym typeface="Symbol"/>
              </a:rPr>
              <a:t>  G, be two inverses of a</a:t>
            </a:r>
          </a:p>
          <a:p>
            <a:r>
              <a:rPr lang="en-US" sz="2600" dirty="0" smtClean="0">
                <a:sym typeface="Symbol"/>
              </a:rPr>
              <a:t>     a  b</a:t>
            </a:r>
            <a:r>
              <a:rPr lang="en-US" sz="2600" baseline="-25000" dirty="0" smtClean="0">
                <a:sym typeface="Symbol"/>
              </a:rPr>
              <a:t>1</a:t>
            </a:r>
            <a:r>
              <a:rPr lang="en-US" sz="2600" dirty="0" smtClean="0">
                <a:sym typeface="Symbol"/>
              </a:rPr>
              <a:t> = e = b</a:t>
            </a:r>
            <a:r>
              <a:rPr lang="en-US" sz="2600" baseline="-25000" dirty="0" smtClean="0">
                <a:sym typeface="Symbol"/>
              </a:rPr>
              <a:t>1</a:t>
            </a:r>
            <a:r>
              <a:rPr lang="en-US" sz="2600" dirty="0" smtClean="0">
                <a:sym typeface="Symbol"/>
              </a:rPr>
              <a:t>  a           (</a:t>
            </a:r>
            <a:r>
              <a:rPr lang="en-US" sz="2600" dirty="0" smtClean="0">
                <a:latin typeface="Arial Unicode MS"/>
                <a:ea typeface="Arial Unicode MS"/>
                <a:cs typeface="Arial Unicode MS"/>
                <a:sym typeface="Symbol"/>
              </a:rPr>
              <a:t>∵ </a:t>
            </a:r>
            <a:r>
              <a:rPr lang="en-US" sz="2600" dirty="0" smtClean="0">
                <a:sym typeface="Symbol"/>
              </a:rPr>
              <a:t>b</a:t>
            </a:r>
            <a:r>
              <a:rPr lang="en-US" sz="2600" baseline="-25000" dirty="0" smtClean="0">
                <a:sym typeface="Symbol"/>
              </a:rPr>
              <a:t>1 </a:t>
            </a:r>
            <a:r>
              <a:rPr lang="en-US" sz="2600" dirty="0" smtClean="0">
                <a:sym typeface="Symbol"/>
              </a:rPr>
              <a:t>is inverse of a)</a:t>
            </a:r>
          </a:p>
          <a:p>
            <a:r>
              <a:rPr lang="en-US" sz="2600" dirty="0" smtClean="0">
                <a:sym typeface="Symbol"/>
              </a:rPr>
              <a:t>                                                       …(1)</a:t>
            </a:r>
          </a:p>
          <a:p>
            <a:r>
              <a:rPr lang="en-US" sz="2600" dirty="0" smtClean="0">
                <a:sym typeface="Symbol"/>
              </a:rPr>
              <a:t>And  a  b</a:t>
            </a:r>
            <a:r>
              <a:rPr lang="en-US" sz="2600" baseline="-25000" dirty="0" smtClean="0">
                <a:sym typeface="Symbol"/>
              </a:rPr>
              <a:t>2</a:t>
            </a:r>
            <a:r>
              <a:rPr lang="en-US" sz="2600" dirty="0" smtClean="0">
                <a:sym typeface="Symbol"/>
              </a:rPr>
              <a:t> = e = b</a:t>
            </a:r>
            <a:r>
              <a:rPr lang="en-US" sz="2600" baseline="-25000" dirty="0" smtClean="0">
                <a:sym typeface="Symbol"/>
              </a:rPr>
              <a:t>2</a:t>
            </a:r>
            <a:r>
              <a:rPr lang="en-US" sz="2600" dirty="0" smtClean="0">
                <a:sym typeface="Symbol"/>
              </a:rPr>
              <a:t>  a        (</a:t>
            </a:r>
            <a:r>
              <a:rPr lang="en-US" sz="2600" dirty="0" smtClean="0">
                <a:latin typeface="Arial Unicode MS"/>
                <a:ea typeface="Arial Unicode MS"/>
                <a:cs typeface="Arial Unicode MS"/>
                <a:sym typeface="Symbol"/>
              </a:rPr>
              <a:t>∵ </a:t>
            </a:r>
            <a:r>
              <a:rPr lang="en-US" sz="2600" dirty="0" smtClean="0">
                <a:sym typeface="Symbol"/>
              </a:rPr>
              <a:t>b</a:t>
            </a:r>
            <a:r>
              <a:rPr lang="en-US" sz="2600" baseline="-25000" dirty="0" smtClean="0">
                <a:sym typeface="Symbol"/>
              </a:rPr>
              <a:t>2</a:t>
            </a:r>
            <a:r>
              <a:rPr lang="en-US" sz="2600" dirty="0" smtClean="0">
                <a:sym typeface="Symbol"/>
              </a:rPr>
              <a:t> is inverse of a)</a:t>
            </a:r>
          </a:p>
          <a:p>
            <a:r>
              <a:rPr lang="en-US" sz="2600" dirty="0" smtClean="0">
                <a:sym typeface="Symbol"/>
              </a:rPr>
              <a:t>                                                        …(2)</a:t>
            </a:r>
          </a:p>
          <a:p>
            <a:r>
              <a:rPr lang="en-US" sz="2600" dirty="0" smtClean="0">
                <a:sym typeface="Symbol"/>
              </a:rPr>
              <a:t>Now    b</a:t>
            </a:r>
            <a:r>
              <a:rPr lang="en-US" sz="2600" baseline="-25000" dirty="0" smtClean="0">
                <a:sym typeface="Symbol"/>
              </a:rPr>
              <a:t>2</a:t>
            </a:r>
            <a:r>
              <a:rPr lang="en-US" sz="2600" dirty="0" smtClean="0">
                <a:sym typeface="Symbol"/>
              </a:rPr>
              <a:t> = b</a:t>
            </a:r>
            <a:r>
              <a:rPr lang="en-US" sz="2600" baseline="-25000" dirty="0" smtClean="0">
                <a:sym typeface="Symbol"/>
              </a:rPr>
              <a:t>2</a:t>
            </a:r>
            <a:r>
              <a:rPr lang="en-US" sz="2600" dirty="0" smtClean="0">
                <a:sym typeface="Symbol"/>
              </a:rPr>
              <a:t>  e         (Since e is the identity of G)</a:t>
            </a:r>
          </a:p>
          <a:p>
            <a:r>
              <a:rPr lang="en-US" sz="2600" dirty="0" smtClean="0">
                <a:sym typeface="Symbol"/>
              </a:rPr>
              <a:t>                = b</a:t>
            </a:r>
            <a:r>
              <a:rPr lang="en-US" sz="2600" baseline="-25000" dirty="0" smtClean="0">
                <a:sym typeface="Symbol"/>
              </a:rPr>
              <a:t>1</a:t>
            </a:r>
            <a:r>
              <a:rPr lang="en-US" sz="2600" dirty="0" smtClean="0">
                <a:sym typeface="Symbol"/>
              </a:rPr>
              <a:t>  (a  b</a:t>
            </a:r>
            <a:r>
              <a:rPr lang="en-US" sz="2600" baseline="-25000" dirty="0" smtClean="0">
                <a:sym typeface="Symbol"/>
              </a:rPr>
              <a:t>2</a:t>
            </a:r>
            <a:r>
              <a:rPr lang="en-US" sz="2600" dirty="0" smtClean="0">
                <a:sym typeface="Symbol"/>
              </a:rPr>
              <a:t>)               [</a:t>
            </a:r>
            <a:r>
              <a:rPr lang="en-US" sz="2600" dirty="0" smtClean="0">
                <a:latin typeface="Arial Unicode MS"/>
                <a:ea typeface="Arial Unicode MS"/>
                <a:cs typeface="Arial Unicode MS"/>
                <a:sym typeface="Symbol"/>
              </a:rPr>
              <a:t>∵ </a:t>
            </a:r>
            <a:r>
              <a:rPr lang="en-US" sz="2600" dirty="0" smtClean="0">
                <a:sym typeface="Symbol"/>
              </a:rPr>
              <a:t>of (2)]</a:t>
            </a:r>
          </a:p>
          <a:p>
            <a:r>
              <a:rPr lang="en-US" sz="2600" dirty="0" smtClean="0">
                <a:sym typeface="Symbol"/>
              </a:rPr>
              <a:t>                = (b</a:t>
            </a:r>
            <a:r>
              <a:rPr lang="en-US" sz="2600" baseline="-25000" dirty="0" smtClean="0">
                <a:sym typeface="Symbol"/>
              </a:rPr>
              <a:t>1</a:t>
            </a:r>
            <a:r>
              <a:rPr lang="en-US" sz="2600" dirty="0" smtClean="0">
                <a:sym typeface="Symbol"/>
              </a:rPr>
              <a:t>  a)  b</a:t>
            </a:r>
            <a:r>
              <a:rPr lang="en-US" sz="2600" baseline="-25000" dirty="0" smtClean="0">
                <a:sym typeface="Symbol"/>
              </a:rPr>
              <a:t>2</a:t>
            </a:r>
            <a:r>
              <a:rPr lang="en-US" sz="2600" dirty="0" smtClean="0">
                <a:sym typeface="Symbol"/>
              </a:rPr>
              <a:t>  </a:t>
            </a:r>
          </a:p>
          <a:p>
            <a:r>
              <a:rPr lang="en-US" sz="2600" dirty="0" smtClean="0">
                <a:sym typeface="Symbol"/>
              </a:rPr>
              <a:t>                =</a:t>
            </a:r>
            <a:r>
              <a:rPr lang="en-US" sz="2600" i="1" dirty="0" smtClean="0">
                <a:sym typeface="Symbol"/>
              </a:rPr>
              <a:t>e</a:t>
            </a:r>
            <a:r>
              <a:rPr lang="en-US" sz="2600" dirty="0" smtClean="0">
                <a:sym typeface="Symbol"/>
              </a:rPr>
              <a:t>  b</a:t>
            </a:r>
            <a:r>
              <a:rPr lang="en-US" sz="2600" baseline="-25000" dirty="0" smtClean="0">
                <a:sym typeface="Symbol"/>
              </a:rPr>
              <a:t>2</a:t>
            </a:r>
            <a:r>
              <a:rPr lang="en-US" sz="2600" dirty="0" smtClean="0">
                <a:sym typeface="Symbol"/>
              </a:rPr>
              <a:t>                           [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∵ of (1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)]</a:t>
            </a:r>
            <a:endParaRPr lang="en-US" sz="2600" dirty="0" smtClean="0">
              <a:ea typeface="Arial Unicode MS"/>
              <a:cs typeface="Arial Unicode MS"/>
              <a:sym typeface="Symbol"/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10858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0" y="1152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609600"/>
            <a:ext cx="807720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                    = b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                    [</a:t>
            </a:r>
            <a:r>
              <a:rPr lang="en-US" sz="2800" dirty="0" smtClean="0">
                <a:ea typeface="Arial Unicode MS"/>
                <a:cs typeface="Arial Unicode MS"/>
              </a:rPr>
              <a:t>∵ of (1)]</a:t>
            </a:r>
          </a:p>
          <a:p>
            <a:r>
              <a:rPr lang="en-US" sz="2800" dirty="0" smtClean="0">
                <a:ea typeface="Arial Unicode MS"/>
                <a:cs typeface="Arial Unicode MS"/>
                <a:sym typeface="Symbol"/>
              </a:rPr>
              <a:t>            b</a:t>
            </a:r>
            <a:r>
              <a:rPr lang="en-US" sz="2800" baseline="-25000" dirty="0" smtClean="0">
                <a:ea typeface="Arial Unicode MS"/>
                <a:cs typeface="Arial Unicode MS"/>
                <a:sym typeface="Symbol"/>
              </a:rPr>
              <a:t>1</a:t>
            </a:r>
            <a:r>
              <a:rPr lang="en-US" sz="2800" dirty="0" smtClean="0">
                <a:ea typeface="Arial Unicode MS"/>
                <a:cs typeface="Arial Unicode MS"/>
                <a:sym typeface="Symbol"/>
              </a:rPr>
              <a:t> = b</a:t>
            </a:r>
            <a:r>
              <a:rPr lang="en-US" sz="2800" baseline="-25000" dirty="0" smtClean="0">
                <a:ea typeface="Arial Unicode MS"/>
                <a:cs typeface="Arial Unicode MS"/>
                <a:sym typeface="Symbol"/>
              </a:rPr>
              <a:t>2</a:t>
            </a:r>
            <a:endParaRPr lang="en-US" sz="2800" dirty="0" smtClean="0">
              <a:ea typeface="Arial Unicode MS"/>
              <a:cs typeface="Arial Unicode MS"/>
              <a:sym typeface="Symbol"/>
            </a:endParaRPr>
          </a:p>
          <a:p>
            <a:r>
              <a:rPr lang="en-US" sz="2800" dirty="0" smtClean="0"/>
              <a:t>Hence each element of a group has unique inverse.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04800"/>
            <a:ext cx="8077200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ym typeface="Symbol"/>
              </a:rPr>
              <a:t>III. </a:t>
            </a:r>
            <a:r>
              <a:rPr lang="en-US" sz="2600" b="1" u="sng" dirty="0" smtClean="0">
                <a:sym typeface="Symbol"/>
              </a:rPr>
              <a:t>CANCELLATION LAWS HOLD IN A GROUP</a:t>
            </a:r>
          </a:p>
          <a:p>
            <a:r>
              <a:rPr lang="en-US" sz="2600" dirty="0" smtClean="0">
                <a:sym typeface="Symbol"/>
              </a:rPr>
              <a:t>For </a:t>
            </a:r>
            <a:r>
              <a:rPr lang="en-US" sz="2600" dirty="0" err="1" smtClean="0">
                <a:sym typeface="Symbol"/>
              </a:rPr>
              <a:t>a,b,c</a:t>
            </a:r>
            <a:r>
              <a:rPr lang="en-US" sz="2600" dirty="0" smtClean="0">
                <a:sym typeface="Symbol"/>
              </a:rPr>
              <a:t> G, we have</a:t>
            </a:r>
          </a:p>
          <a:p>
            <a:r>
              <a:rPr lang="en-US" sz="2600" dirty="0" smtClean="0">
                <a:sym typeface="Symbol"/>
              </a:rPr>
              <a:t>   a  b = a  c      b=c     (Left cancellation law)</a:t>
            </a:r>
          </a:p>
          <a:p>
            <a:r>
              <a:rPr lang="en-US" sz="2600" dirty="0" smtClean="0">
                <a:sym typeface="Symbol"/>
              </a:rPr>
              <a:t>   b  a = c  a      b = c   (Right cancellation law)</a:t>
            </a:r>
          </a:p>
          <a:p>
            <a:r>
              <a:rPr lang="en-US" sz="2600" b="1" dirty="0" smtClean="0">
                <a:sym typeface="Symbol"/>
              </a:rPr>
              <a:t>Proof. </a:t>
            </a:r>
            <a:r>
              <a:rPr lang="en-US" sz="2600" dirty="0" err="1" smtClean="0">
                <a:sym typeface="Symbol"/>
              </a:rPr>
              <a:t>a,b,cG</a:t>
            </a:r>
            <a:r>
              <a:rPr lang="en-US" sz="2600" dirty="0" smtClean="0">
                <a:sym typeface="Symbol"/>
              </a:rPr>
              <a:t>. Since </a:t>
            </a:r>
            <a:r>
              <a:rPr lang="en-US" sz="2600" dirty="0" err="1" smtClean="0">
                <a:sym typeface="Symbol"/>
              </a:rPr>
              <a:t>aG</a:t>
            </a:r>
            <a:r>
              <a:rPr lang="en-US" sz="2600" dirty="0" smtClean="0">
                <a:sym typeface="Symbol"/>
              </a:rPr>
              <a:t> so a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G such that</a:t>
            </a:r>
          </a:p>
          <a:p>
            <a:r>
              <a:rPr lang="en-US" sz="2600" dirty="0" smtClean="0">
                <a:sym typeface="Symbol"/>
              </a:rPr>
              <a:t>     a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  a = e = a  a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                   …(1)   </a:t>
            </a:r>
          </a:p>
          <a:p>
            <a:r>
              <a:rPr lang="en-US" sz="2600" dirty="0" smtClean="0">
                <a:sym typeface="Symbol"/>
              </a:rPr>
              <a:t>Now suppose that a  b = a  c </a:t>
            </a:r>
          </a:p>
          <a:p>
            <a:r>
              <a:rPr lang="en-US" sz="2600" dirty="0" smtClean="0">
                <a:sym typeface="Symbol"/>
              </a:rPr>
              <a:t> a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  (a  b) = a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   (a  c) </a:t>
            </a:r>
          </a:p>
          <a:p>
            <a:r>
              <a:rPr lang="en-US" sz="2600" dirty="0" smtClean="0">
                <a:sym typeface="Symbol"/>
              </a:rPr>
              <a:t> (a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  a)  b = (a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  a)  c   </a:t>
            </a:r>
            <a:r>
              <a:rPr lang="en-US" sz="2400" dirty="0" smtClean="0">
                <a:sym typeface="Symbol"/>
              </a:rPr>
              <a:t>(by associative law in G)</a:t>
            </a:r>
          </a:p>
          <a:p>
            <a:r>
              <a:rPr lang="en-US" sz="2600" dirty="0" smtClean="0">
                <a:sym typeface="Symbol"/>
              </a:rPr>
              <a:t></a:t>
            </a:r>
            <a:r>
              <a:rPr lang="en-US" sz="2400" dirty="0" smtClean="0">
                <a:sym typeface="Symbol"/>
              </a:rPr>
              <a:t>  </a:t>
            </a:r>
            <a:r>
              <a:rPr lang="en-US" sz="2400" i="1" dirty="0" smtClean="0">
                <a:sym typeface="Symbol"/>
              </a:rPr>
              <a:t>e</a:t>
            </a:r>
            <a:r>
              <a:rPr lang="en-US" sz="2400" dirty="0" smtClean="0">
                <a:sym typeface="Symbol"/>
              </a:rPr>
              <a:t> </a:t>
            </a:r>
            <a:r>
              <a:rPr lang="en-US" sz="2600" dirty="0" smtClean="0">
                <a:sym typeface="Symbol"/>
              </a:rPr>
              <a:t> b = </a:t>
            </a:r>
            <a:r>
              <a:rPr lang="en-US" sz="2600" i="1" dirty="0" smtClean="0">
                <a:sym typeface="Symbol"/>
              </a:rPr>
              <a:t>e </a:t>
            </a:r>
            <a:r>
              <a:rPr lang="en-US" sz="2600" dirty="0" smtClean="0">
                <a:sym typeface="Symbol"/>
              </a:rPr>
              <a:t> c</a:t>
            </a:r>
          </a:p>
          <a:p>
            <a:r>
              <a:rPr lang="en-US" sz="2600" dirty="0" smtClean="0">
                <a:sym typeface="Symbol"/>
              </a:rPr>
              <a:t>       b = c</a:t>
            </a:r>
          </a:p>
          <a:p>
            <a:r>
              <a:rPr lang="en-US" sz="2600" dirty="0" smtClean="0">
                <a:sym typeface="Symbol"/>
              </a:rPr>
              <a:t>     a  b = a  c      b=c</a:t>
            </a:r>
          </a:p>
          <a:p>
            <a:r>
              <a:rPr lang="en-US" sz="2600" dirty="0" smtClean="0">
                <a:sym typeface="Symbol"/>
              </a:rPr>
              <a:t>Similarly, we can prove that </a:t>
            </a:r>
          </a:p>
          <a:p>
            <a:r>
              <a:rPr lang="en-US" sz="2600" dirty="0" smtClean="0">
                <a:sym typeface="Symbol"/>
              </a:rPr>
              <a:t>        b  a = c  a      b = c</a:t>
            </a:r>
            <a:endParaRPr lang="en-US" sz="2600" b="1" dirty="0" smtClean="0">
              <a:sym typeface="Symbo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81000"/>
            <a:ext cx="800100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IV. </a:t>
            </a:r>
            <a:r>
              <a:rPr lang="en-US" sz="2600" b="1" u="sng" dirty="0" smtClean="0"/>
              <a:t>REVERSAL LAW FOR INVERSE OF THE PRODUCT</a:t>
            </a:r>
            <a:r>
              <a:rPr lang="en-US" sz="2600" dirty="0" smtClean="0"/>
              <a:t> </a:t>
            </a:r>
            <a:endParaRPr lang="en-US" sz="2600" dirty="0" smtClean="0"/>
          </a:p>
          <a:p>
            <a:r>
              <a:rPr lang="en-US" sz="2600" dirty="0" smtClean="0"/>
              <a:t> </a:t>
            </a:r>
            <a:r>
              <a:rPr lang="en-US" sz="2600" dirty="0" smtClean="0"/>
              <a:t>             (a </a:t>
            </a:r>
            <a:r>
              <a:rPr lang="en-US" sz="2600" dirty="0" smtClean="0">
                <a:sym typeface="Symbol"/>
              </a:rPr>
              <a:t> b)</a:t>
            </a:r>
            <a:r>
              <a:rPr lang="en-US" sz="2600" baseline="30000" dirty="0" smtClean="0">
                <a:sym typeface="Symbol"/>
              </a:rPr>
              <a:t>-1 </a:t>
            </a:r>
            <a:r>
              <a:rPr lang="en-US" sz="2600" dirty="0" smtClean="0">
                <a:sym typeface="Symbol"/>
              </a:rPr>
              <a:t>= b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  a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   </a:t>
            </a:r>
            <a:r>
              <a:rPr lang="en-US" sz="2600" dirty="0" err="1" smtClean="0">
                <a:sym typeface="Symbol"/>
              </a:rPr>
              <a:t>a,bG</a:t>
            </a:r>
            <a:endParaRPr lang="en-US" sz="2600" dirty="0" smtClean="0">
              <a:sym typeface="Symbol"/>
            </a:endParaRPr>
          </a:p>
          <a:p>
            <a:endParaRPr lang="en-US" sz="1000" dirty="0" smtClean="0">
              <a:sym typeface="Symbol"/>
            </a:endParaRPr>
          </a:p>
          <a:p>
            <a:r>
              <a:rPr lang="en-US" sz="2600" b="1" dirty="0" smtClean="0">
                <a:sym typeface="Symbol"/>
              </a:rPr>
              <a:t>Proof. </a:t>
            </a:r>
            <a:r>
              <a:rPr lang="en-US" sz="2600" dirty="0" smtClean="0">
                <a:sym typeface="Symbol"/>
              </a:rPr>
              <a:t>Since </a:t>
            </a:r>
            <a:r>
              <a:rPr lang="en-US" sz="2600" dirty="0" err="1" smtClean="0">
                <a:sym typeface="Symbol"/>
              </a:rPr>
              <a:t>a,bG</a:t>
            </a:r>
            <a:r>
              <a:rPr lang="en-US" sz="2600" dirty="0" smtClean="0">
                <a:sym typeface="Symbol"/>
              </a:rPr>
              <a:t>    a  b G</a:t>
            </a:r>
          </a:p>
          <a:p>
            <a:r>
              <a:rPr lang="en-US" sz="2600" dirty="0" smtClean="0">
                <a:sym typeface="Symbol"/>
              </a:rPr>
              <a:t>  </a:t>
            </a:r>
            <a:r>
              <a:rPr lang="en-US" sz="2600" dirty="0" err="1" smtClean="0">
                <a:sym typeface="Symbol"/>
              </a:rPr>
              <a:t>cG</a:t>
            </a:r>
            <a:r>
              <a:rPr lang="en-US" sz="2600" dirty="0" smtClean="0">
                <a:sym typeface="Symbol"/>
              </a:rPr>
              <a:t>   where    c = a  b                  …(1)</a:t>
            </a:r>
          </a:p>
          <a:p>
            <a:endParaRPr lang="en-US" sz="800" dirty="0" smtClean="0">
              <a:sym typeface="Symbol"/>
            </a:endParaRPr>
          </a:p>
          <a:p>
            <a:r>
              <a:rPr lang="en-US" sz="2600" dirty="0" smtClean="0">
                <a:sym typeface="Symbol"/>
              </a:rPr>
              <a:t>Also  </a:t>
            </a:r>
            <a:r>
              <a:rPr lang="en-US" sz="2600" dirty="0" err="1" smtClean="0">
                <a:sym typeface="Symbol"/>
              </a:rPr>
              <a:t>b,a</a:t>
            </a:r>
            <a:r>
              <a:rPr lang="en-US" sz="2600" dirty="0" smtClean="0">
                <a:sym typeface="Symbol"/>
              </a:rPr>
              <a:t> G     b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, a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 </a:t>
            </a:r>
            <a:r>
              <a:rPr lang="en-US" sz="2600" dirty="0" smtClean="0">
                <a:sym typeface="Symbol"/>
              </a:rPr>
              <a:t>G  </a:t>
            </a:r>
            <a:r>
              <a:rPr lang="en-US" sz="2600" dirty="0" smtClean="0">
                <a:sym typeface="Symbol"/>
              </a:rPr>
              <a:t>       b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  a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G</a:t>
            </a:r>
          </a:p>
          <a:p>
            <a:endParaRPr lang="en-US" sz="800" dirty="0" smtClean="0">
              <a:sym typeface="Symbol"/>
            </a:endParaRPr>
          </a:p>
          <a:p>
            <a:r>
              <a:rPr lang="en-US" sz="2600" dirty="0" smtClean="0">
                <a:sym typeface="Symbol"/>
              </a:rPr>
              <a:t>      </a:t>
            </a:r>
            <a:r>
              <a:rPr lang="en-US" sz="2600" dirty="0" err="1" smtClean="0">
                <a:sym typeface="Symbol"/>
              </a:rPr>
              <a:t>dG</a:t>
            </a:r>
            <a:r>
              <a:rPr lang="en-US" sz="2600" dirty="0" smtClean="0">
                <a:sym typeface="Symbol"/>
              </a:rPr>
              <a:t>   where  d=</a:t>
            </a:r>
            <a:r>
              <a:rPr lang="en-US" sz="2600" dirty="0" smtClean="0">
                <a:sym typeface="Symbol"/>
              </a:rPr>
              <a:t> b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  a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            …(2)</a:t>
            </a:r>
          </a:p>
          <a:p>
            <a:endParaRPr lang="en-US" sz="800" dirty="0" smtClean="0">
              <a:sym typeface="Symbol"/>
            </a:endParaRPr>
          </a:p>
          <a:p>
            <a:r>
              <a:rPr lang="en-US" sz="2600" dirty="0" smtClean="0">
                <a:sym typeface="Symbol"/>
              </a:rPr>
              <a:t>Consider   c  d = (a  b)  d                [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∵ of (1)]</a:t>
            </a:r>
          </a:p>
          <a:p>
            <a:r>
              <a:rPr lang="en-US" sz="2600" b="1" dirty="0" smtClean="0">
                <a:ea typeface="Arial Unicode MS"/>
                <a:cs typeface="Arial Unicode MS"/>
                <a:sym typeface="Symbol"/>
              </a:rPr>
              <a:t> </a:t>
            </a:r>
            <a:r>
              <a:rPr lang="en-US" sz="2600" b="1" dirty="0" smtClean="0">
                <a:ea typeface="Arial Unicode MS"/>
                <a:cs typeface="Arial Unicode MS"/>
                <a:sym typeface="Symbol"/>
              </a:rPr>
              <a:t>                        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= a </a:t>
            </a:r>
            <a:r>
              <a:rPr lang="en-US" sz="2600" dirty="0" smtClean="0">
                <a:sym typeface="Symbol"/>
              </a:rPr>
              <a:t> (b  d)    (associative law in G)</a:t>
            </a:r>
          </a:p>
          <a:p>
            <a:r>
              <a:rPr lang="en-US" sz="2600" dirty="0" smtClean="0">
                <a:sym typeface="Symbol"/>
              </a:rPr>
              <a:t> </a:t>
            </a:r>
            <a:r>
              <a:rPr lang="en-US" sz="2600" dirty="0" smtClean="0">
                <a:sym typeface="Symbol"/>
              </a:rPr>
              <a:t>                         = a </a:t>
            </a:r>
            <a:r>
              <a:rPr lang="en-US" sz="2600" dirty="0" smtClean="0">
                <a:sym typeface="Symbol"/>
              </a:rPr>
              <a:t> (b  (b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  a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 ))   [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∵ of (2)]</a:t>
            </a:r>
            <a:endParaRPr lang="en-US" sz="2600" dirty="0" smtClean="0"/>
          </a:p>
          <a:p>
            <a:r>
              <a:rPr lang="en-US" sz="2600" dirty="0" smtClean="0"/>
              <a:t>     </a:t>
            </a:r>
            <a:r>
              <a:rPr lang="en-US" sz="2600" dirty="0" smtClean="0"/>
              <a:t>                     =</a:t>
            </a:r>
            <a:r>
              <a:rPr lang="en-US" sz="2600" dirty="0" smtClean="0">
                <a:sym typeface="Symbol"/>
              </a:rPr>
              <a:t> a  </a:t>
            </a:r>
            <a:r>
              <a:rPr lang="en-US" sz="2600" dirty="0" smtClean="0">
                <a:sym typeface="Symbol"/>
              </a:rPr>
              <a:t>((b </a:t>
            </a:r>
            <a:r>
              <a:rPr lang="en-US" sz="2600" dirty="0" smtClean="0">
                <a:sym typeface="Symbol"/>
              </a:rPr>
              <a:t> </a:t>
            </a:r>
            <a:r>
              <a:rPr lang="en-US" sz="2600" dirty="0" smtClean="0">
                <a:sym typeface="Symbol"/>
              </a:rPr>
              <a:t>b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 ) </a:t>
            </a:r>
            <a:r>
              <a:rPr lang="en-US" sz="2600" dirty="0" smtClean="0">
                <a:sym typeface="Symbol"/>
              </a:rPr>
              <a:t>a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 </a:t>
            </a:r>
            <a:r>
              <a:rPr lang="en-US" sz="2600" dirty="0" smtClean="0">
                <a:sym typeface="Symbol"/>
              </a:rPr>
              <a:t>)</a:t>
            </a:r>
          </a:p>
          <a:p>
            <a:r>
              <a:rPr lang="en-US" sz="2600" dirty="0" smtClean="0">
                <a:sym typeface="Symbol"/>
              </a:rPr>
              <a:t> </a:t>
            </a:r>
            <a:r>
              <a:rPr lang="en-US" sz="2600" dirty="0" smtClean="0">
                <a:sym typeface="Symbol"/>
              </a:rPr>
              <a:t>                         = a  (</a:t>
            </a:r>
            <a:r>
              <a:rPr lang="en-US" sz="2600" i="1" dirty="0" smtClean="0">
                <a:sym typeface="Symbol"/>
              </a:rPr>
              <a:t>e</a:t>
            </a:r>
            <a:r>
              <a:rPr lang="en-US" sz="2600" dirty="0" smtClean="0">
                <a:sym typeface="Symbol"/>
              </a:rPr>
              <a:t>  a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) = a  a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 = </a:t>
            </a:r>
            <a:r>
              <a:rPr lang="en-US" sz="2600" i="1" dirty="0" smtClean="0">
                <a:sym typeface="Symbol"/>
              </a:rPr>
              <a:t>e</a:t>
            </a:r>
            <a:r>
              <a:rPr lang="en-US" sz="2600" dirty="0" smtClean="0">
                <a:sym typeface="Symbol"/>
              </a:rPr>
              <a:t> </a:t>
            </a:r>
          </a:p>
          <a:p>
            <a:r>
              <a:rPr lang="en-US" sz="2600" dirty="0" smtClean="0">
                <a:sym typeface="Symbol"/>
              </a:rPr>
              <a:t>               c  d = </a:t>
            </a:r>
            <a:r>
              <a:rPr lang="en-US" sz="2600" i="1" dirty="0" smtClean="0">
                <a:sym typeface="Symbol"/>
              </a:rPr>
              <a:t>e</a:t>
            </a:r>
            <a:r>
              <a:rPr lang="en-US" sz="2600" dirty="0" smtClean="0">
                <a:sym typeface="Symbol"/>
              </a:rPr>
              <a:t> 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381000"/>
            <a:ext cx="77724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ym typeface="Symbol"/>
              </a:rPr>
              <a:t>Now consider </a:t>
            </a:r>
          </a:p>
          <a:p>
            <a:r>
              <a:rPr lang="en-US" sz="2600" dirty="0" smtClean="0">
                <a:sym typeface="Symbol"/>
              </a:rPr>
              <a:t> </a:t>
            </a:r>
            <a:r>
              <a:rPr lang="en-US" sz="2600" dirty="0" smtClean="0">
                <a:sym typeface="Symbol"/>
              </a:rPr>
              <a:t>                  d  c = (b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  a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 ) c       [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∵ of (2)]</a:t>
            </a:r>
          </a:p>
          <a:p>
            <a:r>
              <a:rPr lang="en-US" sz="2600" dirty="0" smtClean="0">
                <a:ea typeface="Arial Unicode MS"/>
                <a:cs typeface="Arial Unicode MS"/>
                <a:sym typeface="Symbol"/>
              </a:rPr>
              <a:t> 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                           = b</a:t>
            </a:r>
            <a:r>
              <a:rPr lang="en-US" sz="2600" baseline="30000" dirty="0" smtClean="0">
                <a:ea typeface="Arial Unicode MS"/>
                <a:cs typeface="Arial Unicode MS"/>
                <a:sym typeface="Symbol"/>
              </a:rPr>
              <a:t>-1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 </a:t>
            </a:r>
            <a:r>
              <a:rPr lang="en-US" sz="2600" dirty="0" smtClean="0">
                <a:sym typeface="Symbol"/>
              </a:rPr>
              <a:t> (a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  c)  </a:t>
            </a:r>
          </a:p>
          <a:p>
            <a:r>
              <a:rPr lang="en-US" sz="2600" dirty="0" smtClean="0">
                <a:sym typeface="Symbol"/>
              </a:rPr>
              <a:t> </a:t>
            </a:r>
            <a:r>
              <a:rPr lang="en-US" sz="2600" dirty="0" smtClean="0">
                <a:sym typeface="Symbol"/>
              </a:rPr>
              <a:t>                                         (Associative law in G)</a:t>
            </a:r>
          </a:p>
          <a:p>
            <a:r>
              <a:rPr lang="en-US" sz="2600" dirty="0" smtClean="0">
                <a:sym typeface="Symbol"/>
              </a:rPr>
              <a:t> </a:t>
            </a:r>
            <a:r>
              <a:rPr lang="en-US" sz="2600" dirty="0" smtClean="0">
                <a:sym typeface="Symbol"/>
              </a:rPr>
              <a:t>                            = b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  (a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  (a  b)) </a:t>
            </a:r>
            <a:r>
              <a:rPr lang="en-US" sz="2600" dirty="0" smtClean="0">
                <a:sym typeface="Symbol"/>
              </a:rPr>
              <a:t>[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∵ of (2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)]</a:t>
            </a:r>
          </a:p>
          <a:p>
            <a:r>
              <a:rPr lang="en-US" sz="2600" dirty="0" smtClean="0">
                <a:ea typeface="Arial Unicode MS"/>
                <a:cs typeface="Arial Unicode MS"/>
                <a:sym typeface="Symbol"/>
              </a:rPr>
              <a:t> </a:t>
            </a:r>
            <a:r>
              <a:rPr lang="en-US" sz="2600" dirty="0" smtClean="0">
                <a:ea typeface="Arial Unicode MS"/>
                <a:cs typeface="Arial Unicode MS"/>
                <a:sym typeface="Symbol"/>
              </a:rPr>
              <a:t>                            = </a:t>
            </a:r>
            <a:r>
              <a:rPr lang="en-US" sz="2600" dirty="0" smtClean="0">
                <a:sym typeface="Symbol"/>
              </a:rPr>
              <a:t>b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  (</a:t>
            </a:r>
            <a:r>
              <a:rPr lang="en-US" sz="2600" dirty="0" smtClean="0">
                <a:sym typeface="Symbol"/>
              </a:rPr>
              <a:t>(a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 </a:t>
            </a:r>
            <a:r>
              <a:rPr lang="en-US" sz="2600" dirty="0" smtClean="0">
                <a:sym typeface="Symbol"/>
              </a:rPr>
              <a:t> </a:t>
            </a:r>
            <a:r>
              <a:rPr lang="en-US" sz="2600" dirty="0" smtClean="0">
                <a:sym typeface="Symbol"/>
              </a:rPr>
              <a:t>a) </a:t>
            </a:r>
            <a:r>
              <a:rPr lang="en-US" sz="2600" dirty="0" smtClean="0">
                <a:sym typeface="Symbol"/>
              </a:rPr>
              <a:t>b</a:t>
            </a:r>
            <a:r>
              <a:rPr lang="en-US" sz="2600" dirty="0" smtClean="0">
                <a:sym typeface="Symbol"/>
              </a:rPr>
              <a:t>)</a:t>
            </a:r>
          </a:p>
          <a:p>
            <a:r>
              <a:rPr lang="en-US" sz="2600" dirty="0" smtClean="0">
                <a:sym typeface="Symbol"/>
              </a:rPr>
              <a:t> </a:t>
            </a:r>
            <a:r>
              <a:rPr lang="en-US" sz="2600" dirty="0" smtClean="0">
                <a:sym typeface="Symbol"/>
              </a:rPr>
              <a:t>                                          </a:t>
            </a:r>
            <a:r>
              <a:rPr lang="en-US" sz="2600" dirty="0" smtClean="0">
                <a:sym typeface="Symbol"/>
              </a:rPr>
              <a:t>(</a:t>
            </a:r>
            <a:r>
              <a:rPr lang="en-US" sz="2600" dirty="0" smtClean="0">
                <a:sym typeface="Symbol"/>
              </a:rPr>
              <a:t>Associative law in G</a:t>
            </a:r>
            <a:r>
              <a:rPr lang="en-US" sz="2600" dirty="0" smtClean="0">
                <a:sym typeface="Symbol"/>
              </a:rPr>
              <a:t>)</a:t>
            </a:r>
          </a:p>
          <a:p>
            <a:r>
              <a:rPr lang="en-US" sz="2600" dirty="0" smtClean="0">
                <a:sym typeface="Symbol"/>
              </a:rPr>
              <a:t> </a:t>
            </a:r>
            <a:r>
              <a:rPr lang="en-US" sz="2600" dirty="0" smtClean="0">
                <a:sym typeface="Symbol"/>
              </a:rPr>
              <a:t>                             </a:t>
            </a:r>
            <a:r>
              <a:rPr lang="en-US" sz="2600" dirty="0" smtClean="0">
                <a:sym typeface="Symbol"/>
              </a:rPr>
              <a:t>= </a:t>
            </a:r>
            <a:r>
              <a:rPr lang="en-US" sz="2600" dirty="0" smtClean="0">
                <a:sym typeface="Symbol"/>
              </a:rPr>
              <a:t>b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 </a:t>
            </a:r>
            <a:r>
              <a:rPr lang="en-US" sz="2600" dirty="0" smtClean="0">
                <a:sym typeface="Symbol"/>
              </a:rPr>
              <a:t> (</a:t>
            </a:r>
            <a:r>
              <a:rPr lang="en-US" sz="2600" i="1" dirty="0" smtClean="0">
                <a:sym typeface="Symbol"/>
              </a:rPr>
              <a:t>e</a:t>
            </a:r>
            <a:r>
              <a:rPr lang="en-US" sz="2600" dirty="0" smtClean="0">
                <a:sym typeface="Symbol"/>
              </a:rPr>
              <a:t>  b</a:t>
            </a:r>
            <a:r>
              <a:rPr lang="en-US" sz="2600" dirty="0" smtClean="0">
                <a:sym typeface="Symbol"/>
              </a:rPr>
              <a:t>) = b  b = </a:t>
            </a:r>
            <a:r>
              <a:rPr lang="en-US" sz="2600" i="1" dirty="0" smtClean="0">
                <a:sym typeface="Symbol"/>
              </a:rPr>
              <a:t>e</a:t>
            </a:r>
            <a:r>
              <a:rPr lang="en-US" sz="2600" dirty="0" smtClean="0">
                <a:sym typeface="Symbol"/>
              </a:rPr>
              <a:t> </a:t>
            </a:r>
          </a:p>
          <a:p>
            <a:r>
              <a:rPr lang="en-US" sz="2600" dirty="0" smtClean="0">
                <a:sym typeface="Symbol"/>
              </a:rPr>
              <a:t>                   d  c = </a:t>
            </a:r>
            <a:r>
              <a:rPr lang="en-US" sz="2600" i="1" dirty="0" smtClean="0">
                <a:sym typeface="Symbol"/>
              </a:rPr>
              <a:t>e </a:t>
            </a:r>
          </a:p>
          <a:p>
            <a:r>
              <a:rPr lang="en-US" sz="2600" dirty="0" smtClean="0">
                <a:sym typeface="Symbol"/>
              </a:rPr>
              <a:t>                   c  d = </a:t>
            </a:r>
            <a:r>
              <a:rPr lang="en-US" sz="2600" i="1" dirty="0" smtClean="0">
                <a:sym typeface="Symbol"/>
              </a:rPr>
              <a:t>e </a:t>
            </a:r>
            <a:r>
              <a:rPr lang="en-US" sz="2600" dirty="0" smtClean="0">
                <a:sym typeface="Symbol"/>
              </a:rPr>
              <a:t>= d  c</a:t>
            </a:r>
          </a:p>
          <a:p>
            <a:r>
              <a:rPr lang="en-US" sz="2600" dirty="0" smtClean="0">
                <a:sym typeface="Symbol"/>
              </a:rPr>
              <a:t>                       c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 = d</a:t>
            </a:r>
          </a:p>
          <a:p>
            <a:r>
              <a:rPr lang="en-US" sz="2600" dirty="0" smtClean="0">
                <a:sym typeface="Symbol"/>
              </a:rPr>
              <a:t>               </a:t>
            </a:r>
            <a:r>
              <a:rPr lang="en-US" sz="2600" dirty="0" smtClean="0"/>
              <a:t>(a </a:t>
            </a:r>
            <a:r>
              <a:rPr lang="en-US" sz="2600" dirty="0" smtClean="0">
                <a:sym typeface="Symbol"/>
              </a:rPr>
              <a:t> </a:t>
            </a:r>
            <a:r>
              <a:rPr lang="en-US" sz="2600" dirty="0" smtClean="0">
                <a:sym typeface="Symbol"/>
              </a:rPr>
              <a:t>b)</a:t>
            </a:r>
            <a:r>
              <a:rPr lang="en-US" sz="2600" baseline="30000" dirty="0" smtClean="0">
                <a:sym typeface="Symbol"/>
              </a:rPr>
              <a:t>-1 </a:t>
            </a:r>
            <a:r>
              <a:rPr lang="en-US" sz="2600" dirty="0" smtClean="0">
                <a:sym typeface="Symbol"/>
              </a:rPr>
              <a:t>= b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  a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          </a:t>
            </a:r>
            <a:endParaRPr lang="en-US" sz="2600" dirty="0" smtClean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295400" y="5638800"/>
            <a:ext cx="6096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143000"/>
            <a:ext cx="7772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>
                <a:sym typeface="Symbol"/>
              </a:rPr>
              <a:t>Definition:</a:t>
            </a:r>
          </a:p>
          <a:p>
            <a:r>
              <a:rPr lang="en-US" sz="2600" b="1" dirty="0" smtClean="0">
                <a:sym typeface="Symbol"/>
              </a:rPr>
              <a:t> </a:t>
            </a:r>
            <a:r>
              <a:rPr lang="en-US" sz="2600" b="1" dirty="0" smtClean="0">
                <a:sym typeface="Symbol"/>
              </a:rPr>
              <a:t>             </a:t>
            </a:r>
            <a:r>
              <a:rPr lang="en-US" sz="2600" dirty="0" smtClean="0">
                <a:sym typeface="Symbol"/>
              </a:rPr>
              <a:t>Let a be an element of a group G. </a:t>
            </a:r>
            <a:r>
              <a:rPr lang="en-US" sz="2600" dirty="0" smtClean="0">
                <a:sym typeface="Symbol"/>
              </a:rPr>
              <a:t>If there exists a positive integer </a:t>
            </a:r>
            <a:r>
              <a:rPr lang="en-US" sz="2600" i="1" dirty="0" smtClean="0">
                <a:sym typeface="Symbol"/>
              </a:rPr>
              <a:t>n</a:t>
            </a:r>
            <a:r>
              <a:rPr lang="en-US" sz="2600" dirty="0" smtClean="0">
                <a:sym typeface="Symbol"/>
              </a:rPr>
              <a:t> such that </a:t>
            </a:r>
            <a:r>
              <a:rPr lang="en-US" sz="2600" i="1" dirty="0" smtClean="0">
                <a:sym typeface="Symbol"/>
              </a:rPr>
              <a:t>a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 = </a:t>
            </a:r>
            <a:r>
              <a:rPr lang="en-US" sz="2600" i="1" dirty="0" smtClean="0">
                <a:sym typeface="Symbol"/>
              </a:rPr>
              <a:t>e</a:t>
            </a:r>
            <a:r>
              <a:rPr lang="en-US" sz="2600" dirty="0" smtClean="0">
                <a:sym typeface="Symbol"/>
              </a:rPr>
              <a:t>, then a is said to have finite order, and the smallest such positive integer </a:t>
            </a:r>
            <a:r>
              <a:rPr lang="en-US" sz="2600" i="1" dirty="0" smtClean="0">
                <a:sym typeface="Symbol"/>
              </a:rPr>
              <a:t>n</a:t>
            </a:r>
            <a:r>
              <a:rPr lang="en-US" sz="2600" dirty="0" smtClean="0">
                <a:sym typeface="Symbol"/>
              </a:rPr>
              <a:t> with this property such that </a:t>
            </a:r>
            <a:r>
              <a:rPr lang="en-US" sz="2600" i="1" dirty="0" smtClean="0">
                <a:sym typeface="Symbol"/>
              </a:rPr>
              <a:t>a</a:t>
            </a:r>
            <a:r>
              <a:rPr lang="en-US" sz="2600" baseline="30000" dirty="0" smtClean="0">
                <a:sym typeface="Symbol"/>
              </a:rPr>
              <a:t>-1</a:t>
            </a:r>
            <a:r>
              <a:rPr lang="en-US" sz="2600" dirty="0" smtClean="0">
                <a:sym typeface="Symbol"/>
              </a:rPr>
              <a:t> = </a:t>
            </a:r>
            <a:r>
              <a:rPr lang="en-US" sz="2600" i="1" dirty="0" smtClean="0">
                <a:sym typeface="Symbol"/>
              </a:rPr>
              <a:t>e </a:t>
            </a:r>
            <a:r>
              <a:rPr lang="en-US" sz="2600" dirty="0" smtClean="0">
                <a:sym typeface="Symbol"/>
              </a:rPr>
              <a:t>is called the </a:t>
            </a:r>
            <a:r>
              <a:rPr lang="en-US" sz="2600" b="1" dirty="0" smtClean="0">
                <a:sym typeface="Symbol"/>
              </a:rPr>
              <a:t>order of </a:t>
            </a:r>
            <a:r>
              <a:rPr lang="en-US" sz="2600" b="1" i="1" dirty="0" smtClean="0">
                <a:sym typeface="Symbol"/>
              </a:rPr>
              <a:t>a</a:t>
            </a:r>
            <a:r>
              <a:rPr lang="en-US" sz="2600" b="1" dirty="0" smtClean="0">
                <a:sym typeface="Symbol"/>
              </a:rPr>
              <a:t> </a:t>
            </a:r>
            <a:r>
              <a:rPr lang="en-US" sz="2600" dirty="0" smtClean="0">
                <a:sym typeface="Symbol"/>
              </a:rPr>
              <a:t>and is denoted by</a:t>
            </a:r>
            <a:r>
              <a:rPr lang="en-US" sz="2600" b="1" dirty="0" smtClean="0">
                <a:sym typeface="Symbol"/>
              </a:rPr>
              <a:t> O(</a:t>
            </a:r>
            <a:r>
              <a:rPr lang="en-US" sz="2600" b="1" i="1" dirty="0" smtClean="0">
                <a:sym typeface="Symbol"/>
              </a:rPr>
              <a:t>a</a:t>
            </a:r>
            <a:r>
              <a:rPr lang="en-US" sz="2600" b="1" dirty="0" smtClean="0">
                <a:sym typeface="Symbol"/>
              </a:rPr>
              <a:t>)</a:t>
            </a:r>
            <a:r>
              <a:rPr lang="en-US" sz="2600" dirty="0" smtClean="0">
                <a:sym typeface="Symbol"/>
              </a:rPr>
              <a:t>.</a:t>
            </a:r>
          </a:p>
          <a:p>
            <a:r>
              <a:rPr lang="en-US" sz="2600" b="1" dirty="0" smtClean="0">
                <a:sym typeface="Symbol"/>
              </a:rPr>
              <a:t> </a:t>
            </a:r>
            <a:r>
              <a:rPr lang="en-US" sz="2600" b="1" dirty="0" smtClean="0">
                <a:sym typeface="Symbol"/>
              </a:rPr>
              <a:t>              </a:t>
            </a:r>
            <a:r>
              <a:rPr lang="en-US" sz="2600" dirty="0" smtClean="0">
                <a:sym typeface="Symbol"/>
              </a:rPr>
              <a:t>If there does not exist a positive integer </a:t>
            </a:r>
            <a:r>
              <a:rPr lang="en-US" sz="2600" i="1" dirty="0" smtClean="0">
                <a:sym typeface="Symbol"/>
              </a:rPr>
              <a:t>n </a:t>
            </a:r>
            <a:r>
              <a:rPr lang="en-US" sz="2600" dirty="0" smtClean="0">
                <a:sym typeface="Symbol"/>
              </a:rPr>
              <a:t>such that a</a:t>
            </a:r>
            <a:r>
              <a:rPr lang="en-US" sz="2600" baseline="30000" dirty="0" smtClean="0">
                <a:sym typeface="Symbol"/>
              </a:rPr>
              <a:t>n</a:t>
            </a:r>
            <a:r>
              <a:rPr lang="en-US" sz="2600" dirty="0" smtClean="0">
                <a:sym typeface="Symbol"/>
              </a:rPr>
              <a:t> = </a:t>
            </a:r>
            <a:r>
              <a:rPr lang="en-US" sz="2600" i="1" dirty="0" smtClean="0">
                <a:sym typeface="Symbol"/>
              </a:rPr>
              <a:t>e</a:t>
            </a:r>
            <a:r>
              <a:rPr lang="en-US" sz="2600" dirty="0" smtClean="0">
                <a:sym typeface="Symbol"/>
              </a:rPr>
              <a:t>, then </a:t>
            </a:r>
            <a:r>
              <a:rPr lang="en-US" sz="2600" i="1" dirty="0" smtClean="0">
                <a:sym typeface="Symbol"/>
              </a:rPr>
              <a:t>a </a:t>
            </a:r>
            <a:r>
              <a:rPr lang="en-US" sz="2600" dirty="0" smtClean="0">
                <a:sym typeface="Symbol"/>
              </a:rPr>
              <a:t> is said to have </a:t>
            </a:r>
            <a:r>
              <a:rPr lang="en-US" sz="2600" b="1" dirty="0" smtClean="0">
                <a:sym typeface="Symbol"/>
              </a:rPr>
              <a:t>infinite order </a:t>
            </a:r>
            <a:r>
              <a:rPr lang="en-US" sz="2600" dirty="0" smtClean="0">
                <a:sym typeface="Symbol"/>
              </a:rPr>
              <a:t>or the </a:t>
            </a:r>
            <a:r>
              <a:rPr lang="en-US" sz="2600" b="1" dirty="0" smtClean="0">
                <a:sym typeface="Symbol"/>
              </a:rPr>
              <a:t>order does not </a:t>
            </a:r>
            <a:r>
              <a:rPr lang="en-US" sz="2600" b="1" dirty="0" err="1" smtClean="0">
                <a:sym typeface="Symbol"/>
              </a:rPr>
              <a:t>esist</a:t>
            </a:r>
            <a:r>
              <a:rPr lang="en-US" sz="2600" b="1" dirty="0" smtClean="0">
                <a:sym typeface="Symbol"/>
              </a:rPr>
              <a:t> or the order is zero</a:t>
            </a:r>
            <a:r>
              <a:rPr lang="en-US" sz="2600" dirty="0" smtClean="0">
                <a:sym typeface="Symbol"/>
              </a:rPr>
              <a:t>.</a:t>
            </a:r>
            <a:endParaRPr lang="en-US" sz="2600" b="1" dirty="0" smtClean="0">
              <a:sym typeface="Symbol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524000" y="5943600"/>
            <a:ext cx="5943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219200" y="304800"/>
            <a:ext cx="6172200" cy="61555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400" b="1" u="sng" dirty="0" smtClean="0"/>
              <a:t>ORDER OF AN ELEMENT</a:t>
            </a:r>
            <a:r>
              <a:rPr lang="en-US" sz="3400" dirty="0" smtClean="0"/>
              <a:t>  </a:t>
            </a:r>
            <a:endParaRPr lang="en-US" sz="3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228600"/>
            <a:ext cx="6781800" cy="120032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u="sng" dirty="0" smtClean="0"/>
              <a:t>A THEOREM</a:t>
            </a:r>
            <a:r>
              <a:rPr lang="en-US" sz="3600" b="1" u="sng" dirty="0" smtClean="0"/>
              <a:t> </a:t>
            </a:r>
            <a:r>
              <a:rPr lang="en-US" sz="3600" b="1" u="sng" dirty="0" smtClean="0"/>
              <a:t>BASED ON </a:t>
            </a:r>
            <a:r>
              <a:rPr lang="en-US" sz="3600" b="1" u="sng" dirty="0" smtClean="0"/>
              <a:t>ORDER OF AN ELEMENT</a:t>
            </a:r>
            <a:endParaRPr lang="en-US" sz="3600" b="1" u="sng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457200" y="1600200"/>
            <a:ext cx="792480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In a finite group the order of every element exists.</a:t>
            </a:r>
            <a:endParaRPr lang="en-US" sz="2800" b="1" dirty="0" smtClean="0"/>
          </a:p>
          <a:p>
            <a:endParaRPr lang="en-US" sz="800" b="1" dirty="0" smtClean="0"/>
          </a:p>
          <a:p>
            <a:r>
              <a:rPr lang="en-US" sz="2800" b="1" u="sng" dirty="0" smtClean="0"/>
              <a:t>Proof</a:t>
            </a:r>
            <a:r>
              <a:rPr lang="en-US" sz="2800" b="1" u="sng" dirty="0" smtClean="0"/>
              <a:t>:</a:t>
            </a:r>
            <a:r>
              <a:rPr lang="en-US" sz="2800" dirty="0" smtClean="0"/>
              <a:t> </a:t>
            </a:r>
            <a:r>
              <a:rPr lang="en-US" sz="2800" dirty="0" smtClean="0"/>
              <a:t>Let </a:t>
            </a:r>
            <a:r>
              <a:rPr lang="en-US" sz="2800" dirty="0" smtClean="0"/>
              <a:t>G be a finite group of order </a:t>
            </a:r>
            <a:r>
              <a:rPr lang="en-US" sz="2800" i="1" dirty="0" smtClean="0"/>
              <a:t>n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Let </a:t>
            </a:r>
            <a:r>
              <a:rPr lang="en-US" sz="2800" i="1" dirty="0" err="1" smtClean="0"/>
              <a:t>a</a:t>
            </a:r>
            <a:r>
              <a:rPr lang="en-US" sz="2800" dirty="0" err="1" smtClean="0">
                <a:sym typeface="Symbol"/>
              </a:rPr>
              <a:t>G</a:t>
            </a:r>
            <a:r>
              <a:rPr lang="en-US" sz="2800" dirty="0" smtClean="0">
                <a:sym typeface="Symbol"/>
              </a:rPr>
              <a:t> </a:t>
            </a:r>
          </a:p>
          <a:p>
            <a:r>
              <a:rPr lang="en-US" sz="2800" dirty="0" smtClean="0">
                <a:sym typeface="Symbol"/>
              </a:rPr>
              <a:t>  By closure property in G, the collection cannot {a, a , a ,….} of powers of </a:t>
            </a:r>
            <a:r>
              <a:rPr lang="en-US" sz="2800" i="1" dirty="0" smtClean="0">
                <a:sym typeface="Symbol"/>
              </a:rPr>
              <a:t>a</a:t>
            </a:r>
            <a:r>
              <a:rPr lang="en-US" sz="2800" dirty="0" smtClean="0">
                <a:sym typeface="Symbol"/>
              </a:rPr>
              <a:t> are elements of G. </a:t>
            </a:r>
          </a:p>
          <a:p>
            <a:r>
              <a:rPr lang="en-US" sz="2800" dirty="0" smtClean="0">
                <a:sym typeface="Symbol"/>
              </a:rPr>
              <a:t>   The elements in the above collection cannot be all different.</a:t>
            </a:r>
          </a:p>
          <a:p>
            <a:endParaRPr lang="en-US" sz="800" dirty="0" smtClean="0"/>
          </a:p>
          <a:p>
            <a:pPr algn="just"/>
            <a:r>
              <a:rPr lang="en-US" sz="2600" dirty="0" smtClean="0"/>
              <a:t>Let </a:t>
            </a:r>
            <a:r>
              <a:rPr lang="en-US" sz="2600" dirty="0" err="1" smtClean="0"/>
              <a:t>a</a:t>
            </a:r>
            <a:r>
              <a:rPr lang="en-US" sz="2600" i="1" baseline="30000" dirty="0" err="1" smtClean="0"/>
              <a:t>i</a:t>
            </a:r>
            <a:r>
              <a:rPr lang="en-US" sz="2600" dirty="0" smtClean="0"/>
              <a:t> = </a:t>
            </a:r>
            <a:r>
              <a:rPr lang="en-US" sz="2600" dirty="0" err="1" smtClean="0"/>
              <a:t>a</a:t>
            </a:r>
            <a:r>
              <a:rPr lang="en-US" sz="2600" i="1" baseline="30000" dirty="0" err="1" smtClean="0"/>
              <a:t>j</a:t>
            </a:r>
            <a:r>
              <a:rPr lang="en-US" sz="2600" dirty="0" smtClean="0"/>
              <a:t> ,  </a:t>
            </a:r>
            <a:r>
              <a:rPr lang="en-US" sz="2600" i="1" dirty="0" err="1" smtClean="0"/>
              <a:t>i,j</a:t>
            </a:r>
            <a:r>
              <a:rPr lang="en-US" sz="2600" dirty="0" smtClean="0"/>
              <a:t> are +</a:t>
            </a:r>
            <a:r>
              <a:rPr lang="en-US" sz="2600" dirty="0" err="1" smtClean="0"/>
              <a:t>ve</a:t>
            </a:r>
            <a:r>
              <a:rPr lang="en-US" sz="2600" dirty="0" smtClean="0"/>
              <a:t> integers ; </a:t>
            </a:r>
            <a:r>
              <a:rPr lang="en-US" sz="2600" i="1" dirty="0" err="1" smtClean="0"/>
              <a:t>i</a:t>
            </a:r>
            <a:r>
              <a:rPr lang="en-US" sz="2600" i="1" dirty="0" smtClean="0"/>
              <a:t> </a:t>
            </a:r>
            <a:r>
              <a:rPr lang="en-US" sz="2400" dirty="0" smtClean="0">
                <a:cs typeface="Arial"/>
                <a:sym typeface="Symbol"/>
              </a:rPr>
              <a:t>≠</a:t>
            </a:r>
            <a:r>
              <a:rPr lang="en-US" sz="2600" i="1" dirty="0" smtClean="0">
                <a:sym typeface="Symbol"/>
              </a:rPr>
              <a:t> j </a:t>
            </a:r>
            <a:r>
              <a:rPr lang="en-US" sz="2600" dirty="0" smtClean="0">
                <a:sym typeface="Symbol"/>
              </a:rPr>
              <a:t>, </a:t>
            </a:r>
            <a:r>
              <a:rPr lang="en-US" sz="2600" i="1" dirty="0" err="1" smtClean="0">
                <a:sym typeface="Symbol"/>
              </a:rPr>
              <a:t>i</a:t>
            </a:r>
            <a:r>
              <a:rPr lang="en-US" sz="2600" i="1" dirty="0" smtClean="0">
                <a:sym typeface="Symbol"/>
              </a:rPr>
              <a:t> </a:t>
            </a:r>
            <a:r>
              <a:rPr lang="en-US" sz="2600" dirty="0" smtClean="0">
                <a:sym typeface="Symbol"/>
              </a:rPr>
              <a:t>&gt;</a:t>
            </a:r>
            <a:r>
              <a:rPr lang="en-US" sz="2600" i="1" dirty="0" smtClean="0">
                <a:sym typeface="Symbol"/>
              </a:rPr>
              <a:t>j </a:t>
            </a:r>
            <a:r>
              <a:rPr lang="en-US" sz="2600" dirty="0" smtClean="0">
                <a:sym typeface="Symbol"/>
              </a:rPr>
              <a:t>(say)</a:t>
            </a:r>
            <a:endParaRPr lang="en-US" sz="2400" i="1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457200"/>
            <a:ext cx="7620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/>
            <a:r>
              <a:rPr lang="en-US" sz="2800" dirty="0" smtClean="0">
                <a:sym typeface="Symbol"/>
              </a:rPr>
              <a:t> </a:t>
            </a:r>
            <a:r>
              <a:rPr lang="en-US" sz="2800" i="1" dirty="0" smtClean="0">
                <a:sym typeface="Symbol"/>
              </a:rPr>
              <a:t>i.e. </a:t>
            </a:r>
            <a:r>
              <a:rPr lang="en-US" sz="2800" i="1" dirty="0" err="1" smtClean="0">
                <a:sym typeface="Symbol"/>
              </a:rPr>
              <a:t>i</a:t>
            </a:r>
            <a:r>
              <a:rPr lang="en-US" sz="2800" i="1" dirty="0" smtClean="0">
                <a:sym typeface="Symbol"/>
              </a:rPr>
              <a:t> – j </a:t>
            </a:r>
            <a:r>
              <a:rPr lang="en-US" sz="2800" dirty="0" smtClean="0">
                <a:sym typeface="Symbol"/>
              </a:rPr>
              <a:t>is a positive integer.</a:t>
            </a:r>
          </a:p>
          <a:p>
            <a:pPr marL="571500" indent="-571500"/>
            <a:r>
              <a:rPr lang="en-US" sz="2800" dirty="0" smtClean="0">
                <a:sym typeface="Symbol"/>
              </a:rPr>
              <a:t>Now </a:t>
            </a:r>
            <a:r>
              <a:rPr lang="en-US" sz="2800" dirty="0" err="1" smtClean="0">
                <a:sym typeface="Symbol"/>
              </a:rPr>
              <a:t>a</a:t>
            </a:r>
            <a:r>
              <a:rPr lang="en-US" sz="2800" i="1" baseline="30000" dirty="0" err="1" smtClean="0">
                <a:sym typeface="Symbol"/>
              </a:rPr>
              <a:t>j</a:t>
            </a:r>
            <a:r>
              <a:rPr lang="en-US" sz="2800" dirty="0" err="1" smtClean="0">
                <a:sym typeface="Symbol"/>
              </a:rPr>
              <a:t>G</a:t>
            </a:r>
            <a:r>
              <a:rPr lang="en-US" sz="2800" dirty="0" smtClean="0">
                <a:sym typeface="Symbol"/>
              </a:rPr>
              <a:t> and G is a group.  </a:t>
            </a:r>
            <a:r>
              <a:rPr lang="en-US" sz="2800" i="1" dirty="0" smtClean="0">
                <a:sym typeface="Symbol"/>
              </a:rPr>
              <a:t> </a:t>
            </a:r>
            <a:r>
              <a:rPr lang="en-US" sz="2800" dirty="0" smtClean="0">
                <a:sym typeface="Symbol"/>
              </a:rPr>
              <a:t> </a:t>
            </a:r>
            <a:r>
              <a:rPr lang="en-US" sz="2800" dirty="0" smtClean="0">
                <a:sym typeface="Symbol"/>
              </a:rPr>
              <a:t>a</a:t>
            </a:r>
            <a:r>
              <a:rPr lang="en-US" sz="2800" i="1" baseline="30000" dirty="0" smtClean="0">
                <a:sym typeface="Symbol"/>
              </a:rPr>
              <a:t>-j</a:t>
            </a:r>
            <a:r>
              <a:rPr lang="en-US" sz="2800" dirty="0" smtClean="0">
                <a:sym typeface="Symbol"/>
              </a:rPr>
              <a:t> G </a:t>
            </a:r>
          </a:p>
          <a:p>
            <a:pPr marL="571500" indent="-571500"/>
            <a:r>
              <a:rPr lang="en-US" sz="2800" dirty="0" smtClean="0">
                <a:sym typeface="Symbol"/>
              </a:rPr>
              <a:t>         </a:t>
            </a:r>
            <a:r>
              <a:rPr lang="en-US" sz="2800" dirty="0" err="1" smtClean="0"/>
              <a:t>a</a:t>
            </a:r>
            <a:r>
              <a:rPr lang="en-US" sz="2800" i="1" baseline="30000" dirty="0" err="1" smtClean="0"/>
              <a:t>i</a:t>
            </a:r>
            <a:r>
              <a:rPr lang="en-US" sz="2800" dirty="0" err="1" smtClean="0">
                <a:sym typeface="Symbol"/>
              </a:rPr>
              <a:t>.a</a:t>
            </a:r>
            <a:r>
              <a:rPr lang="en-US" sz="2800" i="1" baseline="30000" dirty="0" smtClean="0">
                <a:sym typeface="Symbol"/>
              </a:rPr>
              <a:t>-j     </a:t>
            </a:r>
            <a:r>
              <a:rPr lang="en-US" sz="2800" dirty="0" smtClean="0">
                <a:sym typeface="Symbol"/>
              </a:rPr>
              <a:t>= </a:t>
            </a:r>
            <a:r>
              <a:rPr lang="en-US" sz="2800" dirty="0" err="1" smtClean="0">
                <a:sym typeface="Symbol"/>
              </a:rPr>
              <a:t>a</a:t>
            </a:r>
            <a:r>
              <a:rPr lang="en-US" sz="2800" i="1" baseline="30000" dirty="0" err="1" smtClean="0">
                <a:sym typeface="Symbol"/>
              </a:rPr>
              <a:t>j</a:t>
            </a:r>
            <a:r>
              <a:rPr lang="en-US" sz="2800" dirty="0" smtClean="0">
                <a:sym typeface="Symbol"/>
              </a:rPr>
              <a:t> .a</a:t>
            </a:r>
            <a:r>
              <a:rPr lang="en-US" sz="2800" baseline="30000" dirty="0" smtClean="0">
                <a:sym typeface="Symbol"/>
              </a:rPr>
              <a:t>-j</a:t>
            </a:r>
            <a:r>
              <a:rPr lang="en-US" sz="2800" dirty="0" smtClean="0">
                <a:sym typeface="Symbol"/>
              </a:rPr>
              <a:t>     </a:t>
            </a:r>
            <a:r>
              <a:rPr lang="en-US" sz="2800" dirty="0" err="1" smtClean="0">
                <a:sym typeface="Symbol"/>
              </a:rPr>
              <a:t>a</a:t>
            </a:r>
            <a:r>
              <a:rPr lang="en-US" sz="2800" i="1" baseline="30000" dirty="0" err="1" smtClean="0">
                <a:sym typeface="Symbol"/>
              </a:rPr>
              <a:t>i</a:t>
            </a:r>
            <a:r>
              <a:rPr lang="en-US" sz="2800" i="1" baseline="30000" dirty="0" smtClean="0">
                <a:sym typeface="Symbol"/>
              </a:rPr>
              <a:t>-j</a:t>
            </a:r>
            <a:r>
              <a:rPr lang="en-US" sz="2800" dirty="0" smtClean="0">
                <a:sym typeface="Symbol"/>
              </a:rPr>
              <a:t> = a</a:t>
            </a:r>
            <a:r>
              <a:rPr lang="en-US" sz="2800" baseline="30000" dirty="0" smtClean="0">
                <a:sym typeface="Symbol"/>
              </a:rPr>
              <a:t>0</a:t>
            </a:r>
            <a:r>
              <a:rPr lang="en-US" sz="2800" dirty="0" smtClean="0">
                <a:sym typeface="Symbol"/>
              </a:rPr>
              <a:t> = </a:t>
            </a:r>
            <a:r>
              <a:rPr lang="en-US" sz="2800" i="1" dirty="0" smtClean="0">
                <a:sym typeface="Symbol"/>
              </a:rPr>
              <a:t>e</a:t>
            </a:r>
          </a:p>
          <a:p>
            <a:pPr marL="571500" indent="-571500"/>
            <a:r>
              <a:rPr lang="en-US" sz="2800" dirty="0" smtClean="0">
                <a:sym typeface="Symbol"/>
              </a:rPr>
              <a:t>    </a:t>
            </a:r>
            <a:r>
              <a:rPr lang="en-US" sz="2800" dirty="0" err="1" smtClean="0">
                <a:sym typeface="Symbol"/>
              </a:rPr>
              <a:t>a</a:t>
            </a:r>
            <a:r>
              <a:rPr lang="en-US" sz="2800" baseline="30000" dirty="0" err="1" smtClean="0">
                <a:sym typeface="Symbol"/>
              </a:rPr>
              <a:t>+ve</a:t>
            </a:r>
            <a:r>
              <a:rPr lang="en-US" sz="2800" baseline="30000" dirty="0" smtClean="0">
                <a:sym typeface="Symbol"/>
              </a:rPr>
              <a:t> integer</a:t>
            </a:r>
            <a:r>
              <a:rPr lang="en-US" sz="2800" dirty="0" smtClean="0">
                <a:sym typeface="Symbol"/>
              </a:rPr>
              <a:t> = </a:t>
            </a:r>
            <a:r>
              <a:rPr lang="en-US" sz="2800" i="1" dirty="0" smtClean="0">
                <a:sym typeface="Symbol"/>
              </a:rPr>
              <a:t>e</a:t>
            </a:r>
          </a:p>
          <a:p>
            <a:pPr marL="571500" indent="-571500"/>
            <a:r>
              <a:rPr lang="en-US" sz="2800" dirty="0" smtClean="0">
                <a:sym typeface="Symbol"/>
              </a:rPr>
              <a:t>By well ordering principle, let </a:t>
            </a:r>
            <a:r>
              <a:rPr lang="en-US" sz="2800" i="1" dirty="0" smtClean="0">
                <a:sym typeface="Symbol"/>
              </a:rPr>
              <a:t>m</a:t>
            </a:r>
            <a:r>
              <a:rPr lang="en-US" sz="2800" dirty="0" smtClean="0">
                <a:sym typeface="Symbol"/>
              </a:rPr>
              <a:t> be the smallest +</a:t>
            </a:r>
            <a:r>
              <a:rPr lang="en-US" sz="2800" dirty="0" err="1" smtClean="0">
                <a:sym typeface="Symbol"/>
              </a:rPr>
              <a:t>ve</a:t>
            </a:r>
            <a:r>
              <a:rPr lang="en-US" sz="2800" dirty="0" smtClean="0">
                <a:sym typeface="Symbol"/>
              </a:rPr>
              <a:t> integer, then</a:t>
            </a:r>
          </a:p>
          <a:p>
            <a:pPr marL="571500" indent="-571500"/>
            <a:r>
              <a:rPr lang="en-US" sz="2800" dirty="0" smtClean="0">
                <a:sym typeface="Symbol"/>
              </a:rPr>
              <a:t> </a:t>
            </a:r>
            <a:r>
              <a:rPr lang="en-US" sz="2800" dirty="0" smtClean="0">
                <a:sym typeface="Symbol"/>
              </a:rPr>
              <a:t>                  </a:t>
            </a:r>
            <a:r>
              <a:rPr lang="en-US" sz="2800" i="1" dirty="0" smtClean="0">
                <a:sym typeface="Symbol"/>
              </a:rPr>
              <a:t>a</a:t>
            </a:r>
            <a:r>
              <a:rPr lang="en-US" sz="2800" i="1" baseline="30000" dirty="0" smtClean="0">
                <a:sym typeface="Symbol"/>
              </a:rPr>
              <a:t>m</a:t>
            </a:r>
            <a:r>
              <a:rPr lang="en-US" sz="2800" i="1" dirty="0" smtClean="0">
                <a:sym typeface="Symbol"/>
              </a:rPr>
              <a:t> </a:t>
            </a:r>
            <a:r>
              <a:rPr lang="en-US" sz="2800" dirty="0" smtClean="0">
                <a:sym typeface="Symbol"/>
              </a:rPr>
              <a:t>= </a:t>
            </a:r>
            <a:r>
              <a:rPr lang="en-US" sz="2800" i="1" dirty="0" smtClean="0">
                <a:sym typeface="Symbol"/>
              </a:rPr>
              <a:t>e</a:t>
            </a:r>
          </a:p>
          <a:p>
            <a:pPr marL="571500" indent="-571500"/>
            <a:r>
              <a:rPr lang="en-US" sz="2800" dirty="0" smtClean="0">
                <a:sym typeface="Symbol"/>
              </a:rPr>
              <a:t>   Order of </a:t>
            </a:r>
            <a:r>
              <a:rPr lang="en-US" sz="2800" i="1" dirty="0" smtClean="0">
                <a:sym typeface="Symbol"/>
              </a:rPr>
              <a:t>a </a:t>
            </a:r>
            <a:r>
              <a:rPr lang="en-US" sz="2800" dirty="0" smtClean="0">
                <a:sym typeface="Symbol"/>
              </a:rPr>
              <a:t>exists and O(a)= </a:t>
            </a:r>
            <a:r>
              <a:rPr lang="en-US" sz="2800" i="1" dirty="0" smtClean="0">
                <a:sym typeface="Symbol"/>
              </a:rPr>
              <a:t>m</a:t>
            </a:r>
            <a:r>
              <a:rPr lang="en-US" sz="2800" dirty="0" smtClean="0">
                <a:sym typeface="Symbol"/>
              </a:rPr>
              <a:t>.</a:t>
            </a:r>
          </a:p>
          <a:p>
            <a:pPr marL="571500" indent="-571500"/>
            <a:r>
              <a:rPr lang="en-US" sz="2800" dirty="0" smtClean="0">
                <a:sym typeface="Symbol"/>
              </a:rPr>
              <a:t>But </a:t>
            </a:r>
            <a:r>
              <a:rPr lang="en-US" sz="2800" i="1" dirty="0" smtClean="0">
                <a:sym typeface="Symbol"/>
              </a:rPr>
              <a:t>a</a:t>
            </a:r>
            <a:r>
              <a:rPr lang="en-US" sz="2800" dirty="0" smtClean="0">
                <a:sym typeface="Symbol"/>
              </a:rPr>
              <a:t> is any element of G.</a:t>
            </a:r>
          </a:p>
          <a:p>
            <a:pPr marL="571500" indent="-571500"/>
            <a:r>
              <a:rPr lang="en-US" sz="2800" dirty="0" smtClean="0">
                <a:sym typeface="Symbol"/>
              </a:rPr>
              <a:t>Thus the order of every element exists.  </a:t>
            </a:r>
            <a:endParaRPr lang="en-US" sz="2800" b="1" u="sng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143000" y="5334000"/>
            <a:ext cx="6019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57400" y="2133600"/>
            <a:ext cx="4807727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THANK YOU</a:t>
            </a:r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602</TotalTime>
  <Words>1078</Words>
  <Application>Microsoft Office PowerPoint</Application>
  <PresentationFormat>On-screen Show (4:3)</PresentationFormat>
  <Paragraphs>112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Oriel</vt:lpstr>
      <vt:lpstr>Department of mathematics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mathematics</dc:title>
  <dc:creator>OJASVI</dc:creator>
  <cp:lastModifiedBy>OJASVI</cp:lastModifiedBy>
  <cp:revision>74</cp:revision>
  <dcterms:created xsi:type="dcterms:W3CDTF">2016-09-19T18:46:29Z</dcterms:created>
  <dcterms:modified xsi:type="dcterms:W3CDTF">2016-09-19T19:42:37Z</dcterms:modified>
</cp:coreProperties>
</file>